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503388" r:id="rId4"/>
    <p:sldMasterId id="2147504465" r:id="rId5"/>
  </p:sldMasterIdLst>
  <p:notesMasterIdLst>
    <p:notesMasterId r:id="rId28"/>
  </p:notesMasterIdLst>
  <p:handoutMasterIdLst>
    <p:handoutMasterId r:id="rId29"/>
  </p:handoutMasterIdLst>
  <p:sldIdLst>
    <p:sldId id="1164" r:id="rId6"/>
    <p:sldId id="1165" r:id="rId7"/>
    <p:sldId id="1166" r:id="rId8"/>
    <p:sldId id="1167" r:id="rId9"/>
    <p:sldId id="1168" r:id="rId10"/>
    <p:sldId id="1169" r:id="rId11"/>
    <p:sldId id="1170" r:id="rId12"/>
    <p:sldId id="1171" r:id="rId13"/>
    <p:sldId id="1172" r:id="rId14"/>
    <p:sldId id="1173" r:id="rId15"/>
    <p:sldId id="1174" r:id="rId16"/>
    <p:sldId id="1175" r:id="rId17"/>
    <p:sldId id="1176" r:id="rId18"/>
    <p:sldId id="1177" r:id="rId19"/>
    <p:sldId id="1178" r:id="rId20"/>
    <p:sldId id="1179" r:id="rId21"/>
    <p:sldId id="1180" r:id="rId22"/>
    <p:sldId id="1181" r:id="rId23"/>
    <p:sldId id="1182" r:id="rId24"/>
    <p:sldId id="1183" r:id="rId25"/>
    <p:sldId id="1184" r:id="rId26"/>
    <p:sldId id="1185" r:id="rId27"/>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FF"/>
    <a:srgbClr val="008E40"/>
    <a:srgbClr val="FF6600"/>
    <a:srgbClr val="BAE4C4"/>
    <a:srgbClr val="FFB9B9"/>
    <a:srgbClr val="FFF9BD"/>
    <a:srgbClr val="B7CFFF"/>
    <a:srgbClr val="89B0FF"/>
    <a:srgbClr val="FFE400"/>
  </p:clrMru>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6548" autoAdjust="0"/>
  </p:normalViewPr>
  <p:slideViewPr>
    <p:cSldViewPr snapToGrid="0">
      <p:cViewPr varScale="1">
        <p:scale>
          <a:sx n="108" d="100"/>
          <a:sy n="108" d="100"/>
        </p:scale>
        <p:origin x="-1068" y="-90"/>
      </p:cViewPr>
      <p:guideLst>
        <p:guide orient="horz" pos="460"/>
        <p:guide pos="2879"/>
      </p:guideLst>
    </p:cSldViewPr>
  </p:slideViewPr>
  <p:notesTextViewPr>
    <p:cViewPr>
      <p:scale>
        <a:sx n="100" d="100"/>
        <a:sy n="100" d="100"/>
      </p:scale>
      <p:origin x="0" y="0"/>
    </p:cViewPr>
  </p:notesTextViewPr>
  <p:sorterViewPr>
    <p:cViewPr>
      <p:scale>
        <a:sx n="87" d="100"/>
        <a:sy n="87" d="100"/>
      </p:scale>
      <p:origin x="0" y="0"/>
    </p:cViewPr>
  </p:sorterViewPr>
  <p:notesViewPr>
    <p:cSldViewPr snapToGrid="0">
      <p:cViewPr varScale="1">
        <p:scale>
          <a:sx n="79" d="100"/>
          <a:sy n="79" d="100"/>
        </p:scale>
        <p:origin x="-1962" y="-90"/>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971" cy="464503"/>
          </a:xfrm>
          <a:prstGeom prst="rect">
            <a:avLst/>
          </a:prstGeom>
        </p:spPr>
        <p:txBody>
          <a:bodyPr vert="horz" lIns="90408" tIns="45204" rIns="90408" bIns="45204"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63146" y="0"/>
            <a:ext cx="3032971" cy="464503"/>
          </a:xfrm>
          <a:prstGeom prst="rect">
            <a:avLst/>
          </a:prstGeom>
        </p:spPr>
        <p:txBody>
          <a:bodyPr vert="horz" lIns="90408" tIns="45204" rIns="90408" bIns="45204" rtlCol="0"/>
          <a:lstStyle>
            <a:lvl1pPr algn="r">
              <a:defRPr sz="1200">
                <a:latin typeface="Arial" charset="0"/>
                <a:cs typeface="+mn-cs"/>
              </a:defRPr>
            </a:lvl1pPr>
          </a:lstStyle>
          <a:p>
            <a:pPr>
              <a:defRPr/>
            </a:pPr>
            <a:fld id="{F5AA3911-96DA-4A91-B54E-4CB142FFA754}" type="datetimeFigureOut">
              <a:rPr lang="en-US"/>
              <a:pPr>
                <a:defRPr/>
              </a:pPr>
              <a:t>2/26/2013</a:t>
            </a:fld>
            <a:endParaRPr lang="en-US" dirty="0"/>
          </a:p>
        </p:txBody>
      </p:sp>
      <p:sp>
        <p:nvSpPr>
          <p:cNvPr id="4" name="Footer Placeholder 3"/>
          <p:cNvSpPr>
            <a:spLocks noGrp="1"/>
          </p:cNvSpPr>
          <p:nvPr>
            <p:ph type="ftr" sz="quarter" idx="2"/>
          </p:nvPr>
        </p:nvSpPr>
        <p:spPr>
          <a:xfrm>
            <a:off x="0" y="8817612"/>
            <a:ext cx="3032971" cy="464503"/>
          </a:xfrm>
          <a:prstGeom prst="rect">
            <a:avLst/>
          </a:prstGeom>
        </p:spPr>
        <p:txBody>
          <a:bodyPr vert="horz" lIns="90408" tIns="45204" rIns="90408" bIns="45204"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63146" y="8817612"/>
            <a:ext cx="3032971" cy="464503"/>
          </a:xfrm>
          <a:prstGeom prst="rect">
            <a:avLst/>
          </a:prstGeom>
        </p:spPr>
        <p:txBody>
          <a:bodyPr vert="horz" lIns="90408" tIns="45204" rIns="90408" bIns="45204" rtlCol="0" anchor="b"/>
          <a:lstStyle>
            <a:lvl1pPr algn="r">
              <a:defRPr sz="1200">
                <a:latin typeface="Arial" charset="0"/>
                <a:cs typeface="+mn-cs"/>
              </a:defRPr>
            </a:lvl1pPr>
          </a:lstStyle>
          <a:p>
            <a:pPr>
              <a:defRPr/>
            </a:pPr>
            <a:fld id="{82C4C9A3-4DC0-4A9D-9196-6AC2A0EA1D2F}"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971" cy="464503"/>
          </a:xfrm>
          <a:prstGeom prst="rect">
            <a:avLst/>
          </a:prstGeom>
        </p:spPr>
        <p:txBody>
          <a:bodyPr vert="horz" lIns="92126" tIns="46062" rIns="92126" bIns="46062"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963146" y="0"/>
            <a:ext cx="3032971" cy="464503"/>
          </a:xfrm>
          <a:prstGeom prst="rect">
            <a:avLst/>
          </a:prstGeom>
        </p:spPr>
        <p:txBody>
          <a:bodyPr vert="horz" lIns="92126" tIns="46062" rIns="92126" bIns="46062" rtlCol="0"/>
          <a:lstStyle>
            <a:lvl1pPr algn="r">
              <a:defRPr sz="1200">
                <a:latin typeface="Arial" charset="0"/>
                <a:cs typeface="+mn-cs"/>
              </a:defRPr>
            </a:lvl1pPr>
          </a:lstStyle>
          <a:p>
            <a:pPr>
              <a:defRPr/>
            </a:pPr>
            <a:fld id="{DBA4DA60-09AF-461E-BAF7-8CF8D8C134D1}" type="datetimeFigureOut">
              <a:rPr lang="en-US"/>
              <a:pPr>
                <a:defRPr/>
              </a:pPr>
              <a:t>2/26/2013</a:t>
            </a:fld>
            <a:endParaRPr lang="en-US" dirty="0"/>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2126" tIns="46062" rIns="92126" bIns="46062" rtlCol="0" anchor="ctr"/>
          <a:lstStyle/>
          <a:p>
            <a:pPr lvl="0"/>
            <a:endParaRPr lang="en-US" noProof="0" dirty="0" smtClean="0"/>
          </a:p>
        </p:txBody>
      </p:sp>
      <p:sp>
        <p:nvSpPr>
          <p:cNvPr id="5" name="Notes Placeholder 4"/>
          <p:cNvSpPr>
            <a:spLocks noGrp="1"/>
          </p:cNvSpPr>
          <p:nvPr>
            <p:ph type="body" sz="quarter" idx="3"/>
          </p:nvPr>
        </p:nvSpPr>
        <p:spPr>
          <a:xfrm>
            <a:off x="698820" y="4410392"/>
            <a:ext cx="5600062" cy="4177348"/>
          </a:xfrm>
          <a:prstGeom prst="rect">
            <a:avLst/>
          </a:prstGeom>
        </p:spPr>
        <p:txBody>
          <a:bodyPr vert="horz" lIns="92126" tIns="46062" rIns="92126" bIns="460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612"/>
            <a:ext cx="3032971" cy="464503"/>
          </a:xfrm>
          <a:prstGeom prst="rect">
            <a:avLst/>
          </a:prstGeom>
        </p:spPr>
        <p:txBody>
          <a:bodyPr vert="horz" lIns="92126" tIns="46062" rIns="92126" bIns="46062"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963146" y="8817612"/>
            <a:ext cx="3032971" cy="464503"/>
          </a:xfrm>
          <a:prstGeom prst="rect">
            <a:avLst/>
          </a:prstGeom>
        </p:spPr>
        <p:txBody>
          <a:bodyPr vert="horz" lIns="92126" tIns="46062" rIns="92126" bIns="46062" rtlCol="0" anchor="b"/>
          <a:lstStyle>
            <a:lvl1pPr algn="r">
              <a:defRPr sz="1200">
                <a:latin typeface="Arial" charset="0"/>
                <a:cs typeface="+mn-cs"/>
              </a:defRPr>
            </a:lvl1pPr>
          </a:lstStyle>
          <a:p>
            <a:pPr>
              <a:defRPr/>
            </a:pPr>
            <a:fld id="{3252E392-BF44-488B-9755-ECBD769B17C6}"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C7966-4DE4-4F01-A688-7A7F41CF8940}"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Files</a:t>
            </a:r>
            <a:r>
              <a:rPr lang="en-US" baseline="0" dirty="0" smtClean="0"/>
              <a:t> are about 75% condensed and easier to formulate/find.</a:t>
            </a:r>
          </a:p>
          <a:p>
            <a:pPr>
              <a:buFontTx/>
              <a:buChar char="-"/>
            </a:pPr>
            <a:r>
              <a:rPr lang="en-US" dirty="0" smtClean="0"/>
              <a:t> The ARIMS online</a:t>
            </a:r>
            <a:r>
              <a:rPr lang="en-US" baseline="0" dirty="0" smtClean="0"/>
              <a:t> system should be used to make labels. SMs should not be making their own form of labels.</a:t>
            </a:r>
          </a:p>
          <a:p>
            <a:pPr>
              <a:buFontTx/>
              <a:buChar char="-"/>
            </a:pPr>
            <a:r>
              <a:rPr lang="en-US" baseline="0" dirty="0" smtClean="0"/>
              <a:t> ARIMS has the 3 classifications for destroying files, but Food Service IAW DA PAM 30-22 states files should be kept until no longer needed for conducting business. See </a:t>
            </a:r>
            <a:r>
              <a:rPr lang="en-US" baseline="0" dirty="0" err="1" smtClean="0"/>
              <a:t>para</a:t>
            </a:r>
            <a:r>
              <a:rPr lang="en-US" baseline="0" dirty="0" smtClean="0"/>
              <a:t>. 1-5</a:t>
            </a:r>
            <a:endParaRPr lang="en-US" dirty="0"/>
          </a:p>
        </p:txBody>
      </p:sp>
      <p:sp>
        <p:nvSpPr>
          <p:cNvPr id="4" name="Slide Number Placeholder 3"/>
          <p:cNvSpPr>
            <a:spLocks noGrp="1"/>
          </p:cNvSpPr>
          <p:nvPr>
            <p:ph type="sldNum" sz="quarter" idx="10"/>
          </p:nvPr>
        </p:nvSpPr>
        <p:spPr/>
        <p:txBody>
          <a:bodyPr/>
          <a:lstStyle/>
          <a:p>
            <a:fld id="{98BC7966-4DE4-4F01-A688-7A7F41CF8940}"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 The</a:t>
            </a:r>
            <a:r>
              <a:rPr lang="en-US" baseline="0" dirty="0" smtClean="0"/>
              <a:t> Food Service files are labeled with 200D Record Number. </a:t>
            </a:r>
          </a:p>
          <a:p>
            <a:r>
              <a:rPr lang="en-US" baseline="0" dirty="0" smtClean="0"/>
              <a:t>- If you have SOPs, Publications or any other documents that you keep in a separate location from the actual file, that file should have something in it saying where the SOP, Pub, or doc is located. </a:t>
            </a:r>
          </a:p>
          <a:p>
            <a:pPr>
              <a:buFontTx/>
              <a:buChar char="-"/>
            </a:pPr>
            <a:endParaRPr lang="en-US" baseline="0" dirty="0" smtClean="0"/>
          </a:p>
          <a:p>
            <a:r>
              <a:rPr lang="en-US" b="1" dirty="0" smtClean="0"/>
              <a:t>1–5. Files</a:t>
            </a:r>
          </a:p>
          <a:p>
            <a:r>
              <a:rPr lang="en-US" i="1" dirty="0" smtClean="0"/>
              <a:t>a. All documents and file records related to Army garrison food service, the Army field feeding system, and troop</a:t>
            </a:r>
          </a:p>
          <a:p>
            <a:r>
              <a:rPr lang="en-US" dirty="0" smtClean="0"/>
              <a:t>issue support activity operations are maintained and disposed of in accordance with AR 25–400–2.</a:t>
            </a:r>
          </a:p>
          <a:p>
            <a:r>
              <a:rPr lang="en-US" i="1" dirty="0" smtClean="0"/>
              <a:t>b. Disposition instructions contained in ARIMS refer to records being kept until “no longer needed for conducting</a:t>
            </a:r>
          </a:p>
          <a:p>
            <a:r>
              <a:rPr lang="en-US" dirty="0" smtClean="0"/>
              <a:t>business”, then dictate further disposition.</a:t>
            </a:r>
          </a:p>
          <a:p>
            <a:r>
              <a:rPr lang="en-US" i="1" dirty="0" smtClean="0"/>
              <a:t>c. For the purpose of the Army Food Program, “no longer needed for conducting business” is defined as “a</a:t>
            </a:r>
          </a:p>
          <a:p>
            <a:r>
              <a:rPr lang="en-US" dirty="0" smtClean="0"/>
              <a:t>minimum of 6 months active, then 6 months inactive”, with the following exceptions:</a:t>
            </a:r>
          </a:p>
          <a:p>
            <a:r>
              <a:rPr lang="en-US" dirty="0" smtClean="0"/>
              <a:t>(1) For ARIMS record numbers 30–22c, 30–22e, 30–22f2, 30–22g, 30–22i1, 30–22r, and 30–22bb, “no longer</a:t>
            </a:r>
          </a:p>
          <a:p>
            <a:r>
              <a:rPr lang="en-US" dirty="0" smtClean="0"/>
              <a:t>needed for conducting business” is defined as “a minimum of one year active, then one year inactive”.</a:t>
            </a:r>
          </a:p>
          <a:p>
            <a:r>
              <a:rPr lang="en-US" dirty="0" smtClean="0"/>
              <a:t>(2) For ARIMS record numbers 30–22j and 30–22k, “no longer needed for conducting business” is defined as “6</a:t>
            </a:r>
          </a:p>
          <a:p>
            <a:r>
              <a:rPr lang="en-US" dirty="0" smtClean="0"/>
              <a:t>years”.</a:t>
            </a:r>
          </a:p>
          <a:p>
            <a:r>
              <a:rPr lang="en-US" dirty="0" smtClean="0"/>
              <a:t>(3) When DA Form 3032 is used as a deferred payment vehicle (generally in emergency situations), it will be</a:t>
            </a:r>
          </a:p>
          <a:p>
            <a:r>
              <a:rPr lang="en-US" dirty="0" smtClean="0"/>
              <a:t>maintained in the same manner as DD Form 1544 (ARMIS record number 30–22a). See paragraph 3–27.</a:t>
            </a:r>
            <a:endParaRPr lang="en-US" dirty="0"/>
          </a:p>
        </p:txBody>
      </p:sp>
      <p:sp>
        <p:nvSpPr>
          <p:cNvPr id="4" name="Slide Number Placeholder 3"/>
          <p:cNvSpPr>
            <a:spLocks noGrp="1"/>
          </p:cNvSpPr>
          <p:nvPr>
            <p:ph type="sldNum" sz="quarter" idx="10"/>
          </p:nvPr>
        </p:nvSpPr>
        <p:spPr/>
        <p:txBody>
          <a:bodyPr/>
          <a:lstStyle/>
          <a:p>
            <a:fld id="{98BC7966-4DE4-4F01-A688-7A7F41CF8940}"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Scroll</a:t>
            </a:r>
            <a:r>
              <a:rPr lang="en-US" baseline="0" dirty="0" smtClean="0"/>
              <a:t> over</a:t>
            </a:r>
            <a:r>
              <a:rPr lang="en-US" dirty="0" smtClean="0"/>
              <a:t> the “RM-Assist” tab at the top;</a:t>
            </a:r>
            <a:r>
              <a:rPr lang="en-US" baseline="0" dirty="0" smtClean="0"/>
              <a:t> then over “Folders”; then click “Create Folders” and it will bring you to this screen.</a:t>
            </a:r>
            <a:endParaRPr lang="en-US" dirty="0"/>
          </a:p>
        </p:txBody>
      </p:sp>
      <p:sp>
        <p:nvSpPr>
          <p:cNvPr id="4" name="Slide Number Placeholder 3"/>
          <p:cNvSpPr>
            <a:spLocks noGrp="1"/>
          </p:cNvSpPr>
          <p:nvPr>
            <p:ph type="sldNum" sz="quarter" idx="10"/>
          </p:nvPr>
        </p:nvSpPr>
        <p:spPr/>
        <p:txBody>
          <a:bodyPr/>
          <a:lstStyle/>
          <a:p>
            <a:fld id="{98BC7966-4DE4-4F01-A688-7A7F41CF8940}"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C7966-4DE4-4F01-A688-7A7F41CF8940}"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the 1”x4” labels. </a:t>
            </a:r>
            <a:r>
              <a:rPr lang="en-US" baseline="0" dirty="0" err="1" smtClean="0"/>
              <a:t>Skillcraft</a:t>
            </a:r>
            <a:r>
              <a:rPr lang="en-US" baseline="0" dirty="0" smtClean="0"/>
              <a:t>® NSN # 7530-01-514-4913 (20 labels per sheet) 100 sheets</a:t>
            </a:r>
            <a:endParaRPr lang="en-US" dirty="0"/>
          </a:p>
        </p:txBody>
      </p:sp>
      <p:sp>
        <p:nvSpPr>
          <p:cNvPr id="4" name="Slide Number Placeholder 3"/>
          <p:cNvSpPr>
            <a:spLocks noGrp="1"/>
          </p:cNvSpPr>
          <p:nvPr>
            <p:ph type="sldNum" sz="quarter" idx="10"/>
          </p:nvPr>
        </p:nvSpPr>
        <p:spPr/>
        <p:txBody>
          <a:bodyPr/>
          <a:lstStyle/>
          <a:p>
            <a:fld id="{98BC7966-4DE4-4F01-A688-7A7F41CF8940}"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typ</a:t>
            </a:r>
            <a:r>
              <a:rPr lang="en-US" baseline="0" dirty="0" smtClean="0"/>
              <a:t>e on the 2</a:t>
            </a:r>
            <a:r>
              <a:rPr lang="en-US" baseline="30000" dirty="0" smtClean="0"/>
              <a:t>nd</a:t>
            </a:r>
            <a:r>
              <a:rPr lang="en-US" baseline="0" dirty="0" smtClean="0"/>
              <a:t> and 3</a:t>
            </a:r>
            <a:r>
              <a:rPr lang="en-US" baseline="30000" dirty="0" smtClean="0"/>
              <a:t>rd</a:t>
            </a:r>
            <a:r>
              <a:rPr lang="en-US" baseline="0" dirty="0" smtClean="0"/>
              <a:t> lines of the label in the ARIMS System you will have to space it out by hitting the spacebar in the “</a:t>
            </a:r>
            <a:r>
              <a:rPr lang="en-US" dirty="0" smtClean="0"/>
              <a:t>Names of New Folders” section</a:t>
            </a:r>
            <a:r>
              <a:rPr lang="en-US" baseline="0" dirty="0" smtClean="0"/>
              <a:t> until it is spaced to your liking. DO NOT press “Enter” because it will make a title for the next label. </a:t>
            </a:r>
          </a:p>
          <a:p>
            <a:endParaRPr lang="en-US" baseline="0" dirty="0" smtClean="0"/>
          </a:p>
          <a:p>
            <a:r>
              <a:rPr lang="en-US" baseline="0" dirty="0" smtClean="0"/>
              <a:t>0.50 is equivalent to 6 months.</a:t>
            </a:r>
            <a:endParaRPr lang="en-US" dirty="0"/>
          </a:p>
        </p:txBody>
      </p:sp>
      <p:sp>
        <p:nvSpPr>
          <p:cNvPr id="4" name="Slide Number Placeholder 3"/>
          <p:cNvSpPr>
            <a:spLocks noGrp="1"/>
          </p:cNvSpPr>
          <p:nvPr>
            <p:ph type="sldNum" sz="quarter" idx="10"/>
          </p:nvPr>
        </p:nvSpPr>
        <p:spPr/>
        <p:txBody>
          <a:bodyPr/>
          <a:lstStyle/>
          <a:p>
            <a:fld id="{98BC7966-4DE4-4F01-A688-7A7F41CF8940}"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4463C87-3193-4FE1-A554-3FC549A1CFF2}" type="slidenum">
              <a:rPr lang="en-US">
                <a:solidFill>
                  <a:prstClr val="black"/>
                </a:solidFill>
              </a:rPr>
              <a:pPr/>
              <a:t>20</a:t>
            </a:fld>
            <a:endParaRPr lang="en-US" dirty="0">
              <a:solidFill>
                <a:prstClr val="black"/>
              </a:solidFill>
            </a:endParaRPr>
          </a:p>
        </p:txBody>
      </p:sp>
      <p:sp>
        <p:nvSpPr>
          <p:cNvPr id="133123" name="Rectangle 2"/>
          <p:cNvSpPr>
            <a:spLocks noGrp="1" noRot="1" noChangeAspect="1" noChangeArrowheads="1" noTextEdit="1"/>
          </p:cNvSpPr>
          <p:nvPr>
            <p:ph type="sldImg"/>
          </p:nvPr>
        </p:nvSpPr>
        <p:spPr>
          <a:xfrm>
            <a:off x="1177925" y="696913"/>
            <a:ext cx="4641850" cy="3481387"/>
          </a:xfrm>
          <a:ln/>
        </p:spPr>
      </p:sp>
      <p:sp>
        <p:nvSpPr>
          <p:cNvPr id="133124" name="Rectangle 3"/>
          <p:cNvSpPr>
            <a:spLocks noGrp="1" noChangeArrowheads="1"/>
          </p:cNvSpPr>
          <p:nvPr>
            <p:ph type="body" idx="1"/>
          </p:nvPr>
        </p:nvSpPr>
        <p:spPr>
          <a:noFill/>
          <a:ln w="9525"/>
        </p:spPr>
        <p:txBody>
          <a:bodyPr/>
          <a:lstStyle/>
          <a:p>
            <a:r>
              <a:rPr lang="en-US" dirty="0" smtClean="0"/>
              <a:t>ord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2601" y="2603829"/>
            <a:ext cx="4738797" cy="52322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98034" y="3886200"/>
            <a:ext cx="59436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xfrm>
            <a:off x="896982" y="6245225"/>
            <a:ext cx="1693817" cy="476250"/>
          </a:xfrm>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
        <p:nvSpPr>
          <p:cNvPr id="6" name="TextBox 5"/>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0324" y="1032744"/>
            <a:ext cx="615553" cy="46464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5789"/>
            <a:ext cx="6019800" cy="5540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
        <p:nvSpPr>
          <p:cNvPr id="6" name="TextBox 5"/>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2601" y="2603829"/>
            <a:ext cx="4738797" cy="52322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98034" y="3886200"/>
            <a:ext cx="59436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xfrm>
            <a:off x="896982" y="6245225"/>
            <a:ext cx="1693817" cy="476250"/>
          </a:xfrm>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TextBox 5"/>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9578263" cy="70788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
        <p:nvSpPr>
          <p:cNvPr id="6" name="TextBox 5"/>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p:txBody>
          <a:bodyPr/>
          <a:lstStyle>
            <a:lvl1pPr>
              <a:defRPr/>
            </a:lvl1pPr>
          </a:lstStyle>
          <a:p>
            <a:pPr>
              <a:defRPr/>
            </a:pPr>
            <a:endParaRPr lang="en-US" dirty="0"/>
          </a:p>
        </p:txBody>
      </p:sp>
      <p:sp>
        <p:nvSpPr>
          <p:cNvPr id="7" name="TextBox 6"/>
          <p:cNvSpPr txBox="1"/>
          <p:nvPr userDrawn="1"/>
        </p:nvSpPr>
        <p:spPr>
          <a:xfrm>
            <a:off x="8691164" y="6522720"/>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2601" y="584529"/>
            <a:ext cx="4738797" cy="5232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TextBox 8"/>
          <p:cNvSpPr txBox="1"/>
          <p:nvPr userDrawn="1"/>
        </p:nvSpPr>
        <p:spPr>
          <a:xfrm>
            <a:off x="8691164" y="6522720"/>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pPr>
              <a:defRPr/>
            </a:pPr>
            <a:endParaRPr lang="en-US" dirty="0"/>
          </a:p>
        </p:txBody>
      </p:sp>
      <p:sp>
        <p:nvSpPr>
          <p:cNvPr id="4" name="Rectangle 7"/>
          <p:cNvSpPr>
            <a:spLocks noGrp="1" noChangeArrowheads="1"/>
          </p:cNvSpPr>
          <p:nvPr>
            <p:ph type="ftr" sz="quarter" idx="11"/>
          </p:nvPr>
        </p:nvSpPr>
        <p:spPr/>
        <p:txBody>
          <a:bodyPr/>
          <a:lstStyle>
            <a:lvl1pPr>
              <a:defRPr/>
            </a:lvl1pPr>
          </a:lstStyle>
          <a:p>
            <a:pPr>
              <a:defRPr/>
            </a:pPr>
            <a:endParaRPr lang="en-US" dirty="0"/>
          </a:p>
        </p:txBody>
      </p:sp>
      <p:sp>
        <p:nvSpPr>
          <p:cNvPr id="5" name="TextBox 4"/>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p:txBody>
          <a:bodyPr/>
          <a:lstStyle>
            <a:lvl1pPr>
              <a:defRPr/>
            </a:lvl1pPr>
          </a:lstStyle>
          <a:p>
            <a:pPr>
              <a:defRPr/>
            </a:pPr>
            <a:endParaRPr lang="en-US" dirty="0"/>
          </a:p>
        </p:txBody>
      </p:sp>
      <p:sp>
        <p:nvSpPr>
          <p:cNvPr id="12" name="TextBox 11"/>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1"/>
            <a:ext cx="3709670" cy="40011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p:txBody>
          <a:bodyPr/>
          <a:lstStyle>
            <a:lvl1pPr>
              <a:defRPr/>
            </a:lvl1pPr>
          </a:lstStyle>
          <a:p>
            <a:pPr>
              <a:defRPr/>
            </a:pPr>
            <a:endParaRPr lang="en-US" dirty="0"/>
          </a:p>
        </p:txBody>
      </p:sp>
      <p:sp>
        <p:nvSpPr>
          <p:cNvPr id="7" name="TextBox 6"/>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TextBox 5"/>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9"/>
            <a:ext cx="370967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p:txBody>
          <a:bodyPr/>
          <a:lstStyle>
            <a:lvl1pPr>
              <a:defRPr/>
            </a:lvl1pPr>
          </a:lstStyle>
          <a:p>
            <a:pPr>
              <a:defRPr/>
            </a:pPr>
            <a:endParaRPr lang="en-US" dirty="0"/>
          </a:p>
        </p:txBody>
      </p:sp>
      <p:sp>
        <p:nvSpPr>
          <p:cNvPr id="7" name="TextBox 6"/>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
        <p:nvSpPr>
          <p:cNvPr id="6" name="TextBox 5"/>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0324" y="1032744"/>
            <a:ext cx="615553" cy="46464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5789"/>
            <a:ext cx="6019800" cy="5540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
        <p:nvSpPr>
          <p:cNvPr id="6" name="TextBox 5"/>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9578263" cy="70788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dirty="0"/>
          </a:p>
        </p:txBody>
      </p:sp>
      <p:sp>
        <p:nvSpPr>
          <p:cNvPr id="6" name="TextBox 5"/>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p:txBody>
          <a:bodyPr/>
          <a:lstStyle>
            <a:lvl1pPr>
              <a:defRPr/>
            </a:lvl1pPr>
          </a:lstStyle>
          <a:p>
            <a:pPr>
              <a:defRPr/>
            </a:pPr>
            <a:endParaRPr lang="en-US" dirty="0"/>
          </a:p>
        </p:txBody>
      </p:sp>
      <p:sp>
        <p:nvSpPr>
          <p:cNvPr id="7" name="TextBox 6"/>
          <p:cNvSpPr txBox="1"/>
          <p:nvPr userDrawn="1"/>
        </p:nvSpPr>
        <p:spPr>
          <a:xfrm>
            <a:off x="8691164" y="6522720"/>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2601" y="584529"/>
            <a:ext cx="4738797" cy="5232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TextBox 8"/>
          <p:cNvSpPr txBox="1"/>
          <p:nvPr userDrawn="1"/>
        </p:nvSpPr>
        <p:spPr>
          <a:xfrm>
            <a:off x="8691164" y="6522720"/>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pPr>
              <a:defRPr/>
            </a:pPr>
            <a:endParaRPr lang="en-US" dirty="0"/>
          </a:p>
        </p:txBody>
      </p:sp>
      <p:sp>
        <p:nvSpPr>
          <p:cNvPr id="4" name="Rectangle 7"/>
          <p:cNvSpPr>
            <a:spLocks noGrp="1" noChangeArrowheads="1"/>
          </p:cNvSpPr>
          <p:nvPr>
            <p:ph type="ftr" sz="quarter" idx="11"/>
          </p:nvPr>
        </p:nvSpPr>
        <p:spPr/>
        <p:txBody>
          <a:bodyPr/>
          <a:lstStyle>
            <a:lvl1pPr>
              <a:defRPr/>
            </a:lvl1pPr>
          </a:lstStyle>
          <a:p>
            <a:pPr>
              <a:defRPr/>
            </a:pPr>
            <a:endParaRPr lang="en-US" dirty="0"/>
          </a:p>
        </p:txBody>
      </p:sp>
      <p:sp>
        <p:nvSpPr>
          <p:cNvPr id="5" name="TextBox 4"/>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p:txBody>
          <a:bodyPr/>
          <a:lstStyle>
            <a:lvl1pPr>
              <a:defRPr/>
            </a:lvl1pPr>
          </a:lstStyle>
          <a:p>
            <a:pPr>
              <a:defRPr/>
            </a:pPr>
            <a:endParaRPr lang="en-US" dirty="0"/>
          </a:p>
        </p:txBody>
      </p:sp>
      <p:sp>
        <p:nvSpPr>
          <p:cNvPr id="12" name="TextBox 11"/>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1"/>
            <a:ext cx="3709670" cy="40011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p:txBody>
          <a:bodyPr/>
          <a:lstStyle>
            <a:lvl1pPr>
              <a:defRPr/>
            </a:lvl1pPr>
          </a:lstStyle>
          <a:p>
            <a:pPr>
              <a:defRPr/>
            </a:pPr>
            <a:endParaRPr lang="en-US" dirty="0"/>
          </a:p>
        </p:txBody>
      </p:sp>
      <p:sp>
        <p:nvSpPr>
          <p:cNvPr id="7" name="TextBox 6"/>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9"/>
            <a:ext cx="370967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p:txBody>
          <a:bodyPr/>
          <a:lstStyle>
            <a:lvl1pPr>
              <a:defRPr/>
            </a:lvl1pPr>
          </a:lstStyle>
          <a:p>
            <a:pPr>
              <a:defRPr/>
            </a:pPr>
            <a:endParaRPr lang="en-US" dirty="0"/>
          </a:p>
        </p:txBody>
      </p:sp>
      <p:sp>
        <p:nvSpPr>
          <p:cNvPr id="7" name="TextBox 6"/>
          <p:cNvSpPr txBox="1"/>
          <p:nvPr userDrawn="1"/>
        </p:nvSpPr>
        <p:spPr>
          <a:xfrm>
            <a:off x="8691164" y="6514011"/>
            <a:ext cx="402674" cy="307777"/>
          </a:xfrm>
          <a:prstGeom prst="rect">
            <a:avLst/>
          </a:prstGeom>
          <a:noFill/>
        </p:spPr>
        <p:txBody>
          <a:bodyPr wrap="none" rtlCol="0">
            <a:spAutoFit/>
          </a:bodyPr>
          <a:lstStyle/>
          <a:p>
            <a:fld id="{E28F6118-74FD-472B-B24A-7C3B5562F0E5}" type="slidenum">
              <a:rPr lang="en-US" sz="1400" smtClean="0">
                <a:solidFill>
                  <a:schemeClr val="bg2">
                    <a:lumMod val="75000"/>
                  </a:schemeClr>
                </a:solidFill>
              </a:rPr>
              <a:pPr/>
              <a:t>‹#›</a:t>
            </a:fld>
            <a:endParaRPr lang="en-US" sz="1400" dirty="0">
              <a:solidFill>
                <a:schemeClr val="bg2">
                  <a:lumMod val="75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 Id="rId22"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image" Target="../media/image9.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33794" name="Picture 16" descr="top-corner"/>
          <p:cNvPicPr>
            <a:picLocks noChangeAspect="1" noChangeArrowheads="1"/>
          </p:cNvPicPr>
          <p:nvPr/>
        </p:nvPicPr>
        <p:blipFill>
          <a:blip r:embed="rId14" cstate="print"/>
          <a:srcRect/>
          <a:stretch>
            <a:fillRect/>
          </a:stretch>
        </p:blipFill>
        <p:spPr bwMode="auto">
          <a:xfrm>
            <a:off x="5848350" y="0"/>
            <a:ext cx="3295650" cy="3810000"/>
          </a:xfrm>
          <a:prstGeom prst="rect">
            <a:avLst/>
          </a:prstGeom>
          <a:noFill/>
          <a:ln w="9525">
            <a:noFill/>
            <a:miter lim="800000"/>
            <a:headEnd/>
            <a:tailEnd/>
          </a:ln>
        </p:spPr>
      </p:pic>
      <p:pic>
        <p:nvPicPr>
          <p:cNvPr id="33795" name="Picture 15" descr="top-corner"/>
          <p:cNvPicPr>
            <a:picLocks noChangeAspect="1" noChangeArrowheads="1"/>
          </p:cNvPicPr>
          <p:nvPr/>
        </p:nvPicPr>
        <p:blipFill>
          <a:blip r:embed="rId15" cstate="print"/>
          <a:srcRect/>
          <a:stretch>
            <a:fillRect/>
          </a:stretch>
        </p:blipFill>
        <p:spPr bwMode="auto">
          <a:xfrm>
            <a:off x="0" y="3048000"/>
            <a:ext cx="3295650" cy="3810000"/>
          </a:xfrm>
          <a:prstGeom prst="rect">
            <a:avLst/>
          </a:prstGeom>
          <a:noFill/>
          <a:ln w="9525">
            <a:noFill/>
            <a:miter lim="800000"/>
            <a:headEnd/>
            <a:tailEnd/>
          </a:ln>
        </p:spPr>
      </p:pic>
      <p:pic>
        <p:nvPicPr>
          <p:cNvPr id="33796" name="Picture 9" descr="top-corner"/>
          <p:cNvPicPr>
            <a:picLocks noChangeAspect="1" noChangeArrowheads="1"/>
          </p:cNvPicPr>
          <p:nvPr/>
        </p:nvPicPr>
        <p:blipFill>
          <a:blip r:embed="rId16" cstate="print"/>
          <a:srcRect/>
          <a:stretch>
            <a:fillRect/>
          </a:stretch>
        </p:blipFill>
        <p:spPr bwMode="auto">
          <a:xfrm>
            <a:off x="5334000" y="3562350"/>
            <a:ext cx="3810000" cy="3295650"/>
          </a:xfrm>
          <a:prstGeom prst="rect">
            <a:avLst/>
          </a:prstGeom>
          <a:noFill/>
          <a:ln w="9525">
            <a:noFill/>
            <a:miter lim="800000"/>
            <a:headEnd/>
            <a:tailEnd/>
          </a:ln>
        </p:spPr>
      </p:pic>
      <p:pic>
        <p:nvPicPr>
          <p:cNvPr id="33797" name="Picture 3" descr="top-corner"/>
          <p:cNvPicPr>
            <a:picLocks noChangeAspect="1" noChangeArrowheads="1"/>
          </p:cNvPicPr>
          <p:nvPr/>
        </p:nvPicPr>
        <p:blipFill>
          <a:blip r:embed="rId17" cstate="print"/>
          <a:srcRect/>
          <a:stretch>
            <a:fillRect/>
          </a:stretch>
        </p:blipFill>
        <p:spPr bwMode="auto">
          <a:xfrm>
            <a:off x="0" y="0"/>
            <a:ext cx="3810000" cy="3295650"/>
          </a:xfrm>
          <a:prstGeom prst="rect">
            <a:avLst/>
          </a:prstGeom>
          <a:noFill/>
          <a:ln w="9525">
            <a:noFill/>
            <a:miter lim="800000"/>
            <a:headEnd/>
            <a:tailEnd/>
          </a:ln>
        </p:spPr>
      </p:pic>
      <p:sp>
        <p:nvSpPr>
          <p:cNvPr id="33798" name="Rectangle 4"/>
          <p:cNvSpPr>
            <a:spLocks noGrp="1" noChangeArrowheads="1"/>
          </p:cNvSpPr>
          <p:nvPr>
            <p:ph type="title"/>
          </p:nvPr>
        </p:nvSpPr>
        <p:spPr bwMode="auto">
          <a:xfrm>
            <a:off x="2193154" y="148750"/>
            <a:ext cx="4738687" cy="522288"/>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3379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dt" sz="half" idx="2"/>
          </p:nvPr>
        </p:nvSpPr>
        <p:spPr bwMode="auto">
          <a:xfrm>
            <a:off x="792480" y="6245225"/>
            <a:ext cx="1798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dirty="0"/>
          </a:p>
        </p:txBody>
      </p:sp>
      <p:sp>
        <p:nvSpPr>
          <p:cNvPr id="30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US" dirty="0"/>
          </a:p>
        </p:txBody>
      </p:sp>
      <p:pic>
        <p:nvPicPr>
          <p:cNvPr id="19" name="Picture 41"/>
          <p:cNvPicPr>
            <a:picLocks noChangeAspect="1" noChangeArrowheads="1"/>
          </p:cNvPicPr>
          <p:nvPr userDrawn="1"/>
        </p:nvPicPr>
        <p:blipFill>
          <a:blip r:embed="rId18" cstate="print"/>
          <a:srcRect/>
          <a:stretch>
            <a:fillRect/>
          </a:stretch>
        </p:blipFill>
        <p:spPr bwMode="auto">
          <a:xfrm>
            <a:off x="985289" y="703263"/>
            <a:ext cx="7158038" cy="227012"/>
          </a:xfrm>
          <a:prstGeom prst="rect">
            <a:avLst/>
          </a:prstGeom>
          <a:noFill/>
          <a:ln w="9525">
            <a:noFill/>
            <a:miter lim="800000"/>
            <a:headEnd/>
            <a:tailEnd/>
          </a:ln>
        </p:spPr>
      </p:pic>
      <p:pic>
        <p:nvPicPr>
          <p:cNvPr id="21" name="Picture 20" descr="Tradoc New Logo.PNG"/>
          <p:cNvPicPr>
            <a:picLocks noChangeAspect="1"/>
          </p:cNvPicPr>
          <p:nvPr userDrawn="1"/>
        </p:nvPicPr>
        <p:blipFill>
          <a:blip r:embed="rId19" cstate="print"/>
          <a:srcRect l="16667" t="15625" r="13194" b="13194"/>
          <a:stretch>
            <a:fillRect/>
          </a:stretch>
        </p:blipFill>
        <p:spPr bwMode="auto">
          <a:xfrm>
            <a:off x="8433400" y="48441"/>
            <a:ext cx="675764" cy="685800"/>
          </a:xfrm>
          <a:prstGeom prst="rect">
            <a:avLst/>
          </a:prstGeom>
          <a:effectLst/>
          <a:scene3d>
            <a:camera prst="obliqueTopLeft"/>
            <a:lightRig rig="threePt" dir="t"/>
          </a:scene3d>
          <a:sp3d z="50800"/>
        </p:spPr>
      </p:pic>
      <p:pic>
        <p:nvPicPr>
          <p:cNvPr id="14" name="Picture 13" descr="guts_19.jpg"/>
          <p:cNvPicPr>
            <a:picLocks noChangeAspect="1"/>
          </p:cNvPicPr>
          <p:nvPr userDrawn="1"/>
        </p:nvPicPr>
        <p:blipFill>
          <a:blip r:embed="rId20" cstate="print">
            <a:clrChange>
              <a:clrFrom>
                <a:srgbClr val="E4E4D8"/>
              </a:clrFrom>
              <a:clrTo>
                <a:srgbClr val="E4E4D8">
                  <a:alpha val="0"/>
                </a:srgbClr>
              </a:clrTo>
            </a:clrChange>
          </a:blip>
          <a:srcRect/>
          <a:stretch>
            <a:fillRect/>
          </a:stretch>
        </p:blipFill>
        <p:spPr bwMode="auto">
          <a:xfrm>
            <a:off x="95344" y="40681"/>
            <a:ext cx="671010" cy="735947"/>
          </a:xfrm>
          <a:prstGeom prst="rect">
            <a:avLst/>
          </a:prstGeom>
          <a:noFill/>
          <a:ln w="9525">
            <a:noFill/>
            <a:miter lim="800000"/>
            <a:headEnd/>
            <a:tailEnd/>
          </a:ln>
          <a:effectLst/>
        </p:spPr>
      </p:pic>
      <p:pic>
        <p:nvPicPr>
          <p:cNvPr id="17" name="Picture 16" descr="cascom.jpg"/>
          <p:cNvPicPr>
            <a:picLocks noChangeAspect="1"/>
          </p:cNvPicPr>
          <p:nvPr userDrawn="1"/>
        </p:nvPicPr>
        <p:blipFill>
          <a:blip r:embed="rId21" cstate="print"/>
          <a:stretch>
            <a:fillRect/>
          </a:stretch>
        </p:blipFill>
        <p:spPr>
          <a:xfrm>
            <a:off x="43545" y="6094639"/>
            <a:ext cx="731520" cy="719816"/>
          </a:xfrm>
          <a:prstGeom prst="rect">
            <a:avLst/>
          </a:prstGeom>
        </p:spPr>
      </p:pic>
      <p:pic>
        <p:nvPicPr>
          <p:cNvPr id="15" name="Picture 2"/>
          <p:cNvPicPr>
            <a:picLocks noChangeAspect="1" noChangeArrowheads="1"/>
          </p:cNvPicPr>
          <p:nvPr userDrawn="1"/>
        </p:nvPicPr>
        <p:blipFill>
          <a:blip r:embed="rId22" cstate="print"/>
          <a:srcRect/>
          <a:stretch>
            <a:fillRect/>
          </a:stretch>
        </p:blipFill>
        <p:spPr bwMode="auto">
          <a:xfrm>
            <a:off x="8271003" y="6189133"/>
            <a:ext cx="830662" cy="61806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504455" r:id="rId1"/>
    <p:sldLayoutId id="2147504307" r:id="rId2"/>
    <p:sldLayoutId id="2147504456" r:id="rId3"/>
    <p:sldLayoutId id="2147504457" r:id="rId4"/>
    <p:sldLayoutId id="2147504458" r:id="rId5"/>
    <p:sldLayoutId id="2147504459" r:id="rId6"/>
    <p:sldLayoutId id="2147504460" r:id="rId7"/>
    <p:sldLayoutId id="2147504461" r:id="rId8"/>
    <p:sldLayoutId id="2147504462" r:id="rId9"/>
    <p:sldLayoutId id="2147504463" r:id="rId10"/>
    <p:sldLayoutId id="2147504464" r:id="rId11"/>
  </p:sldLayoutIdLst>
  <p:hf hdr="0" ftr="0" dt="0"/>
  <p:txStyles>
    <p:titleStyle>
      <a:lvl1pPr algn="ctr" rtl="0" eaLnBrk="0" fontAlgn="base" hangingPunct="0">
        <a:spcBef>
          <a:spcPct val="0"/>
        </a:spcBef>
        <a:spcAft>
          <a:spcPct val="0"/>
        </a:spcAft>
        <a:defRPr sz="2800" u="none">
          <a:solidFill>
            <a:schemeClr val="tx2"/>
          </a:solidFill>
          <a:latin typeface="+mj-lt"/>
          <a:ea typeface="+mj-ea"/>
          <a:cs typeface="+mj-cs"/>
        </a:defRPr>
      </a:lvl1pPr>
      <a:lvl2pPr algn="ctr" rtl="0" eaLnBrk="0" fontAlgn="base" hangingPunct="0">
        <a:spcBef>
          <a:spcPct val="0"/>
        </a:spcBef>
        <a:spcAft>
          <a:spcPct val="0"/>
        </a:spcAft>
        <a:defRPr sz="2800" u="sng">
          <a:solidFill>
            <a:schemeClr val="tx2"/>
          </a:solidFill>
          <a:latin typeface="Arial" charset="0"/>
        </a:defRPr>
      </a:lvl2pPr>
      <a:lvl3pPr algn="ctr" rtl="0" eaLnBrk="0" fontAlgn="base" hangingPunct="0">
        <a:spcBef>
          <a:spcPct val="0"/>
        </a:spcBef>
        <a:spcAft>
          <a:spcPct val="0"/>
        </a:spcAft>
        <a:defRPr sz="2800" u="sng">
          <a:solidFill>
            <a:schemeClr val="tx2"/>
          </a:solidFill>
          <a:latin typeface="Arial" charset="0"/>
        </a:defRPr>
      </a:lvl3pPr>
      <a:lvl4pPr algn="ctr" rtl="0" eaLnBrk="0" fontAlgn="base" hangingPunct="0">
        <a:spcBef>
          <a:spcPct val="0"/>
        </a:spcBef>
        <a:spcAft>
          <a:spcPct val="0"/>
        </a:spcAft>
        <a:defRPr sz="2800" u="sng">
          <a:solidFill>
            <a:schemeClr val="tx2"/>
          </a:solidFill>
          <a:latin typeface="Arial" charset="0"/>
        </a:defRPr>
      </a:lvl4pPr>
      <a:lvl5pPr algn="ctr" rtl="0" eaLnBrk="0" fontAlgn="base" hangingPunct="0">
        <a:spcBef>
          <a:spcPct val="0"/>
        </a:spcBef>
        <a:spcAft>
          <a:spcPct val="0"/>
        </a:spcAft>
        <a:defRPr sz="2800" u="sng">
          <a:solidFill>
            <a:schemeClr val="tx2"/>
          </a:solidFill>
          <a:latin typeface="Arial" charset="0"/>
        </a:defRPr>
      </a:lvl5pPr>
      <a:lvl6pPr marL="457200" algn="ctr" rtl="0" fontAlgn="base">
        <a:spcBef>
          <a:spcPct val="0"/>
        </a:spcBef>
        <a:spcAft>
          <a:spcPct val="0"/>
        </a:spcAft>
        <a:defRPr sz="2800" u="sng">
          <a:solidFill>
            <a:schemeClr val="tx2"/>
          </a:solidFill>
          <a:latin typeface="Arial" charset="0"/>
        </a:defRPr>
      </a:lvl6pPr>
      <a:lvl7pPr marL="914400" algn="ctr" rtl="0" fontAlgn="base">
        <a:spcBef>
          <a:spcPct val="0"/>
        </a:spcBef>
        <a:spcAft>
          <a:spcPct val="0"/>
        </a:spcAft>
        <a:defRPr sz="2800" u="sng">
          <a:solidFill>
            <a:schemeClr val="tx2"/>
          </a:solidFill>
          <a:latin typeface="Arial" charset="0"/>
        </a:defRPr>
      </a:lvl7pPr>
      <a:lvl8pPr marL="1371600" algn="ctr" rtl="0" fontAlgn="base">
        <a:spcBef>
          <a:spcPct val="0"/>
        </a:spcBef>
        <a:spcAft>
          <a:spcPct val="0"/>
        </a:spcAft>
        <a:defRPr sz="2800" u="sng">
          <a:solidFill>
            <a:schemeClr val="tx2"/>
          </a:solidFill>
          <a:latin typeface="Arial" charset="0"/>
        </a:defRPr>
      </a:lvl8pPr>
      <a:lvl9pPr marL="1828800" algn="ctr" rtl="0" fontAlgn="base">
        <a:spcBef>
          <a:spcPct val="0"/>
        </a:spcBef>
        <a:spcAft>
          <a:spcPct val="0"/>
        </a:spcAft>
        <a:defRPr sz="2800" u="sng">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33794" name="Picture 16" descr="top-corner"/>
          <p:cNvPicPr>
            <a:picLocks noChangeAspect="1" noChangeArrowheads="1"/>
          </p:cNvPicPr>
          <p:nvPr/>
        </p:nvPicPr>
        <p:blipFill>
          <a:blip r:embed="rId14" cstate="print"/>
          <a:srcRect/>
          <a:stretch>
            <a:fillRect/>
          </a:stretch>
        </p:blipFill>
        <p:spPr bwMode="auto">
          <a:xfrm>
            <a:off x="5848350" y="0"/>
            <a:ext cx="3295650" cy="3810000"/>
          </a:xfrm>
          <a:prstGeom prst="rect">
            <a:avLst/>
          </a:prstGeom>
          <a:noFill/>
          <a:ln w="9525">
            <a:noFill/>
            <a:miter lim="800000"/>
            <a:headEnd/>
            <a:tailEnd/>
          </a:ln>
        </p:spPr>
      </p:pic>
      <p:pic>
        <p:nvPicPr>
          <p:cNvPr id="33795" name="Picture 15" descr="top-corner"/>
          <p:cNvPicPr>
            <a:picLocks noChangeAspect="1" noChangeArrowheads="1"/>
          </p:cNvPicPr>
          <p:nvPr/>
        </p:nvPicPr>
        <p:blipFill>
          <a:blip r:embed="rId15" cstate="print"/>
          <a:srcRect/>
          <a:stretch>
            <a:fillRect/>
          </a:stretch>
        </p:blipFill>
        <p:spPr bwMode="auto">
          <a:xfrm>
            <a:off x="0" y="3048000"/>
            <a:ext cx="3295650" cy="3810000"/>
          </a:xfrm>
          <a:prstGeom prst="rect">
            <a:avLst/>
          </a:prstGeom>
          <a:noFill/>
          <a:ln w="9525">
            <a:noFill/>
            <a:miter lim="800000"/>
            <a:headEnd/>
            <a:tailEnd/>
          </a:ln>
        </p:spPr>
      </p:pic>
      <p:pic>
        <p:nvPicPr>
          <p:cNvPr id="33796" name="Picture 9" descr="top-corner"/>
          <p:cNvPicPr>
            <a:picLocks noChangeAspect="1" noChangeArrowheads="1"/>
          </p:cNvPicPr>
          <p:nvPr/>
        </p:nvPicPr>
        <p:blipFill>
          <a:blip r:embed="rId16" cstate="print"/>
          <a:srcRect/>
          <a:stretch>
            <a:fillRect/>
          </a:stretch>
        </p:blipFill>
        <p:spPr bwMode="auto">
          <a:xfrm>
            <a:off x="5334000" y="3562350"/>
            <a:ext cx="3810000" cy="3295650"/>
          </a:xfrm>
          <a:prstGeom prst="rect">
            <a:avLst/>
          </a:prstGeom>
          <a:noFill/>
          <a:ln w="9525">
            <a:noFill/>
            <a:miter lim="800000"/>
            <a:headEnd/>
            <a:tailEnd/>
          </a:ln>
        </p:spPr>
      </p:pic>
      <p:pic>
        <p:nvPicPr>
          <p:cNvPr id="33797" name="Picture 3" descr="top-corner"/>
          <p:cNvPicPr>
            <a:picLocks noChangeAspect="1" noChangeArrowheads="1"/>
          </p:cNvPicPr>
          <p:nvPr/>
        </p:nvPicPr>
        <p:blipFill>
          <a:blip r:embed="rId17" cstate="print"/>
          <a:srcRect/>
          <a:stretch>
            <a:fillRect/>
          </a:stretch>
        </p:blipFill>
        <p:spPr bwMode="auto">
          <a:xfrm>
            <a:off x="0" y="0"/>
            <a:ext cx="3810000" cy="3295650"/>
          </a:xfrm>
          <a:prstGeom prst="rect">
            <a:avLst/>
          </a:prstGeom>
          <a:noFill/>
          <a:ln w="9525">
            <a:noFill/>
            <a:miter lim="800000"/>
            <a:headEnd/>
            <a:tailEnd/>
          </a:ln>
        </p:spPr>
      </p:pic>
      <p:sp>
        <p:nvSpPr>
          <p:cNvPr id="33798" name="Rectangle 4"/>
          <p:cNvSpPr>
            <a:spLocks noGrp="1" noChangeArrowheads="1"/>
          </p:cNvSpPr>
          <p:nvPr>
            <p:ph type="title"/>
          </p:nvPr>
        </p:nvSpPr>
        <p:spPr bwMode="auto">
          <a:xfrm>
            <a:off x="2193154" y="148750"/>
            <a:ext cx="4738687" cy="522288"/>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3379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dt" sz="half" idx="2"/>
          </p:nvPr>
        </p:nvSpPr>
        <p:spPr bwMode="auto">
          <a:xfrm>
            <a:off x="792480" y="6245225"/>
            <a:ext cx="1798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dirty="0"/>
          </a:p>
        </p:txBody>
      </p:sp>
      <p:sp>
        <p:nvSpPr>
          <p:cNvPr id="30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US" dirty="0"/>
          </a:p>
        </p:txBody>
      </p:sp>
      <p:pic>
        <p:nvPicPr>
          <p:cNvPr id="19" name="Picture 41"/>
          <p:cNvPicPr>
            <a:picLocks noChangeAspect="1" noChangeArrowheads="1"/>
          </p:cNvPicPr>
          <p:nvPr userDrawn="1"/>
        </p:nvPicPr>
        <p:blipFill>
          <a:blip r:embed="rId18" cstate="print"/>
          <a:srcRect/>
          <a:stretch>
            <a:fillRect/>
          </a:stretch>
        </p:blipFill>
        <p:spPr bwMode="auto">
          <a:xfrm>
            <a:off x="985289" y="703263"/>
            <a:ext cx="7158038" cy="227012"/>
          </a:xfrm>
          <a:prstGeom prst="rect">
            <a:avLst/>
          </a:prstGeom>
          <a:noFill/>
          <a:ln w="9525">
            <a:noFill/>
            <a:miter lim="800000"/>
            <a:headEnd/>
            <a:tailEnd/>
          </a:ln>
        </p:spPr>
      </p:pic>
      <p:pic>
        <p:nvPicPr>
          <p:cNvPr id="21" name="Picture 20" descr="Tradoc New Logo.PNG"/>
          <p:cNvPicPr>
            <a:picLocks noChangeAspect="1"/>
          </p:cNvPicPr>
          <p:nvPr userDrawn="1"/>
        </p:nvPicPr>
        <p:blipFill>
          <a:blip r:embed="rId19" cstate="print"/>
          <a:srcRect l="16667" t="15625" r="13194" b="13194"/>
          <a:stretch>
            <a:fillRect/>
          </a:stretch>
        </p:blipFill>
        <p:spPr bwMode="auto">
          <a:xfrm>
            <a:off x="8433400" y="48441"/>
            <a:ext cx="675764" cy="685800"/>
          </a:xfrm>
          <a:prstGeom prst="rect">
            <a:avLst/>
          </a:prstGeom>
          <a:effectLst/>
          <a:scene3d>
            <a:camera prst="obliqueTopLeft"/>
            <a:lightRig rig="threePt" dir="t"/>
          </a:scene3d>
          <a:sp3d z="50800"/>
        </p:spPr>
      </p:pic>
      <p:pic>
        <p:nvPicPr>
          <p:cNvPr id="14" name="Picture 13" descr="guts_19.jpg"/>
          <p:cNvPicPr>
            <a:picLocks noChangeAspect="1"/>
          </p:cNvPicPr>
          <p:nvPr userDrawn="1"/>
        </p:nvPicPr>
        <p:blipFill>
          <a:blip r:embed="rId20" cstate="print">
            <a:clrChange>
              <a:clrFrom>
                <a:srgbClr val="E4E4D8"/>
              </a:clrFrom>
              <a:clrTo>
                <a:srgbClr val="E4E4D8">
                  <a:alpha val="0"/>
                </a:srgbClr>
              </a:clrTo>
            </a:clrChange>
          </a:blip>
          <a:srcRect/>
          <a:stretch>
            <a:fillRect/>
          </a:stretch>
        </p:blipFill>
        <p:spPr bwMode="auto">
          <a:xfrm>
            <a:off x="95344" y="40681"/>
            <a:ext cx="671010" cy="735947"/>
          </a:xfrm>
          <a:prstGeom prst="rect">
            <a:avLst/>
          </a:prstGeom>
          <a:noFill/>
          <a:ln w="9525">
            <a:noFill/>
            <a:miter lim="800000"/>
            <a:headEnd/>
            <a:tailEnd/>
          </a:ln>
          <a:effectLst/>
        </p:spPr>
      </p:pic>
      <p:pic>
        <p:nvPicPr>
          <p:cNvPr id="17" name="Picture 16" descr="cascom.jpg"/>
          <p:cNvPicPr>
            <a:picLocks noChangeAspect="1"/>
          </p:cNvPicPr>
          <p:nvPr userDrawn="1"/>
        </p:nvPicPr>
        <p:blipFill>
          <a:blip r:embed="rId21" cstate="print"/>
          <a:stretch>
            <a:fillRect/>
          </a:stretch>
        </p:blipFill>
        <p:spPr>
          <a:xfrm>
            <a:off x="43545" y="6094639"/>
            <a:ext cx="731520" cy="719816"/>
          </a:xfrm>
          <a:prstGeom prst="rect">
            <a:avLst/>
          </a:prstGeom>
        </p:spPr>
      </p:pic>
      <p:pic>
        <p:nvPicPr>
          <p:cNvPr id="15" name="Picture 2"/>
          <p:cNvPicPr>
            <a:picLocks noChangeAspect="1" noChangeArrowheads="1"/>
          </p:cNvPicPr>
          <p:nvPr userDrawn="1"/>
        </p:nvPicPr>
        <p:blipFill>
          <a:blip r:embed="rId22" cstate="print"/>
          <a:srcRect/>
          <a:stretch>
            <a:fillRect/>
          </a:stretch>
        </p:blipFill>
        <p:spPr bwMode="auto">
          <a:xfrm>
            <a:off x="8271003" y="6189133"/>
            <a:ext cx="830662" cy="61806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504466" r:id="rId1"/>
    <p:sldLayoutId id="2147504467" r:id="rId2"/>
    <p:sldLayoutId id="2147504468" r:id="rId3"/>
    <p:sldLayoutId id="2147504469" r:id="rId4"/>
    <p:sldLayoutId id="2147504470" r:id="rId5"/>
    <p:sldLayoutId id="2147504471" r:id="rId6"/>
    <p:sldLayoutId id="2147504472" r:id="rId7"/>
    <p:sldLayoutId id="2147504473" r:id="rId8"/>
    <p:sldLayoutId id="2147504474" r:id="rId9"/>
    <p:sldLayoutId id="2147504475" r:id="rId10"/>
    <p:sldLayoutId id="2147504476" r:id="rId11"/>
  </p:sldLayoutIdLst>
  <p:hf hdr="0" ftr="0" dt="0"/>
  <p:txStyles>
    <p:titleStyle>
      <a:lvl1pPr algn="ctr" rtl="0" eaLnBrk="0" fontAlgn="base" hangingPunct="0">
        <a:spcBef>
          <a:spcPct val="0"/>
        </a:spcBef>
        <a:spcAft>
          <a:spcPct val="0"/>
        </a:spcAft>
        <a:defRPr sz="2800" u="none">
          <a:solidFill>
            <a:schemeClr val="tx2"/>
          </a:solidFill>
          <a:latin typeface="+mj-lt"/>
          <a:ea typeface="+mj-ea"/>
          <a:cs typeface="+mj-cs"/>
        </a:defRPr>
      </a:lvl1pPr>
      <a:lvl2pPr algn="ctr" rtl="0" eaLnBrk="0" fontAlgn="base" hangingPunct="0">
        <a:spcBef>
          <a:spcPct val="0"/>
        </a:spcBef>
        <a:spcAft>
          <a:spcPct val="0"/>
        </a:spcAft>
        <a:defRPr sz="2800" u="sng">
          <a:solidFill>
            <a:schemeClr val="tx2"/>
          </a:solidFill>
          <a:latin typeface="Arial" charset="0"/>
        </a:defRPr>
      </a:lvl2pPr>
      <a:lvl3pPr algn="ctr" rtl="0" eaLnBrk="0" fontAlgn="base" hangingPunct="0">
        <a:spcBef>
          <a:spcPct val="0"/>
        </a:spcBef>
        <a:spcAft>
          <a:spcPct val="0"/>
        </a:spcAft>
        <a:defRPr sz="2800" u="sng">
          <a:solidFill>
            <a:schemeClr val="tx2"/>
          </a:solidFill>
          <a:latin typeface="Arial" charset="0"/>
        </a:defRPr>
      </a:lvl3pPr>
      <a:lvl4pPr algn="ctr" rtl="0" eaLnBrk="0" fontAlgn="base" hangingPunct="0">
        <a:spcBef>
          <a:spcPct val="0"/>
        </a:spcBef>
        <a:spcAft>
          <a:spcPct val="0"/>
        </a:spcAft>
        <a:defRPr sz="2800" u="sng">
          <a:solidFill>
            <a:schemeClr val="tx2"/>
          </a:solidFill>
          <a:latin typeface="Arial" charset="0"/>
        </a:defRPr>
      </a:lvl4pPr>
      <a:lvl5pPr algn="ctr" rtl="0" eaLnBrk="0" fontAlgn="base" hangingPunct="0">
        <a:spcBef>
          <a:spcPct val="0"/>
        </a:spcBef>
        <a:spcAft>
          <a:spcPct val="0"/>
        </a:spcAft>
        <a:defRPr sz="2800" u="sng">
          <a:solidFill>
            <a:schemeClr val="tx2"/>
          </a:solidFill>
          <a:latin typeface="Arial" charset="0"/>
        </a:defRPr>
      </a:lvl5pPr>
      <a:lvl6pPr marL="457200" algn="ctr" rtl="0" fontAlgn="base">
        <a:spcBef>
          <a:spcPct val="0"/>
        </a:spcBef>
        <a:spcAft>
          <a:spcPct val="0"/>
        </a:spcAft>
        <a:defRPr sz="2800" u="sng">
          <a:solidFill>
            <a:schemeClr val="tx2"/>
          </a:solidFill>
          <a:latin typeface="Arial" charset="0"/>
        </a:defRPr>
      </a:lvl6pPr>
      <a:lvl7pPr marL="914400" algn="ctr" rtl="0" fontAlgn="base">
        <a:spcBef>
          <a:spcPct val="0"/>
        </a:spcBef>
        <a:spcAft>
          <a:spcPct val="0"/>
        </a:spcAft>
        <a:defRPr sz="2800" u="sng">
          <a:solidFill>
            <a:schemeClr val="tx2"/>
          </a:solidFill>
          <a:latin typeface="Arial" charset="0"/>
        </a:defRPr>
      </a:lvl7pPr>
      <a:lvl8pPr marL="1371600" algn="ctr" rtl="0" fontAlgn="base">
        <a:spcBef>
          <a:spcPct val="0"/>
        </a:spcBef>
        <a:spcAft>
          <a:spcPct val="0"/>
        </a:spcAft>
        <a:defRPr sz="2800" u="sng">
          <a:solidFill>
            <a:schemeClr val="tx2"/>
          </a:solidFill>
          <a:latin typeface="Arial" charset="0"/>
        </a:defRPr>
      </a:lvl8pPr>
      <a:lvl9pPr marL="1828800" algn="ctr" rtl="0" fontAlgn="base">
        <a:spcBef>
          <a:spcPct val="0"/>
        </a:spcBef>
        <a:spcAft>
          <a:spcPct val="0"/>
        </a:spcAft>
        <a:defRPr sz="2800" u="sng">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27739"/>
            <a:ext cx="8229600" cy="1987062"/>
          </a:xfrm>
        </p:spPr>
        <p:txBody>
          <a:bodyPr/>
          <a:lstStyle/>
          <a:p>
            <a:pPr algn="ctr">
              <a:buNone/>
            </a:pPr>
            <a:r>
              <a:rPr lang="en-US" dirty="0" smtClean="0">
                <a:latin typeface="+mj-lt"/>
              </a:rPr>
              <a:t>DINING FACILITY FILES</a:t>
            </a:r>
          </a:p>
          <a:p>
            <a:pPr algn="ctr">
              <a:buNone/>
            </a:pPr>
            <a:r>
              <a:rPr lang="en-US" sz="2400" dirty="0" smtClean="0">
                <a:latin typeface="+mj-lt"/>
              </a:rPr>
              <a:t>Army Record Information Management System</a:t>
            </a:r>
          </a:p>
          <a:p>
            <a:pPr algn="ctr"/>
            <a:endParaRPr lang="en-US" dirty="0">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What is ARIMS?</a:t>
            </a:r>
            <a:endParaRPr lang="en-US" dirty="0">
              <a:cs typeface="Times New Roman" pitchFamily="18" charset="0"/>
            </a:endParaRPr>
          </a:p>
        </p:txBody>
      </p:sp>
      <p:sp>
        <p:nvSpPr>
          <p:cNvPr id="3" name="Content Placeholder 2"/>
          <p:cNvSpPr>
            <a:spLocks noGrp="1"/>
          </p:cNvSpPr>
          <p:nvPr>
            <p:ph sz="quarter" idx="1"/>
          </p:nvPr>
        </p:nvSpPr>
        <p:spPr/>
        <p:txBody>
          <a:bodyPr>
            <a:noAutofit/>
          </a:bodyPr>
          <a:lstStyle/>
          <a:p>
            <a:r>
              <a:rPr lang="en-US" sz="2400" dirty="0">
                <a:latin typeface="Times New Roman" pitchFamily="18" charset="0"/>
                <a:cs typeface="Times New Roman" pitchFamily="18" charset="0"/>
              </a:rPr>
              <a:t>ARIMS </a:t>
            </a:r>
            <a:r>
              <a:rPr lang="en-US" sz="2400" dirty="0" smtClean="0">
                <a:latin typeface="Times New Roman" pitchFamily="18" charset="0"/>
                <a:cs typeface="Times New Roman" pitchFamily="18" charset="0"/>
              </a:rPr>
              <a:t>is a system that provides </a:t>
            </a:r>
            <a:r>
              <a:rPr lang="en-US" sz="2400" dirty="0">
                <a:latin typeface="Times New Roman" pitchFamily="18" charset="0"/>
                <a:cs typeface="Times New Roman" pitchFamily="18" charset="0"/>
              </a:rPr>
              <a:t>the Army with the ability to manage hard copy and electronic records more efficiently and effectively.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Using </a:t>
            </a:r>
            <a:r>
              <a:rPr lang="en-US" sz="2400" dirty="0">
                <a:latin typeface="Times New Roman" pitchFamily="18" charset="0"/>
                <a:cs typeface="Times New Roman" pitchFamily="18" charset="0"/>
              </a:rPr>
              <a:t>web-based tools and technology, ARIMS provides enhanced capabilities for the identification of records, the indexing and storage of long-term and permanent records, and the tracking and retrieval of records stored in the Army's Records Holding Area(s) (RHAs).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0292"/>
          </a:xfrm>
        </p:spPr>
        <p:txBody>
          <a:bodyPr/>
          <a:lstStyle/>
          <a:p>
            <a:r>
              <a:rPr lang="en-US" dirty="0" smtClean="0">
                <a:cs typeface="Times New Roman" pitchFamily="18" charset="0"/>
              </a:rPr>
              <a:t>Major Changes</a:t>
            </a:r>
            <a:endParaRPr lang="en-US" dirty="0">
              <a:cs typeface="Times New Roman" pitchFamily="18" charset="0"/>
            </a:endParaRPr>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Army Consolidated Records Schedule (ACRS) replaced Records Retention Schedule-Army (RRS-A)</a:t>
            </a:r>
          </a:p>
          <a:p>
            <a:pPr lvl="1"/>
            <a:r>
              <a:rPr lang="en-US" sz="2000" dirty="0" smtClean="0">
                <a:latin typeface="Times New Roman" pitchFamily="18" charset="0"/>
                <a:cs typeface="Times New Roman" pitchFamily="18" charset="0"/>
              </a:rPr>
              <a:t>Consolidated 6000 records instructions</a:t>
            </a:r>
          </a:p>
          <a:p>
            <a:pPr lvl="1"/>
            <a:r>
              <a:rPr lang="en-US" sz="2000" dirty="0" smtClean="0">
                <a:latin typeface="Times New Roman" pitchFamily="18" charset="0"/>
                <a:cs typeface="Times New Roman" pitchFamily="18" charset="0"/>
              </a:rPr>
              <a:t>Search options on website were reduced</a:t>
            </a:r>
          </a:p>
          <a:p>
            <a:pPr lvl="1"/>
            <a:r>
              <a:rPr lang="en-US" sz="2000" dirty="0" smtClean="0">
                <a:latin typeface="Times New Roman" pitchFamily="18" charset="0"/>
                <a:cs typeface="Times New Roman" pitchFamily="18" charset="0"/>
              </a:rPr>
              <a:t>Disposition Codes (K-, T-, U-, S-, and R-Codes) were eliminated</a:t>
            </a:r>
          </a:p>
          <a:p>
            <a:pPr lvl="1"/>
            <a:r>
              <a:rPr lang="en-US" sz="2000" dirty="0" smtClean="0">
                <a:latin typeface="Times New Roman" pitchFamily="18" charset="0"/>
                <a:cs typeface="Times New Roman" pitchFamily="18" charset="0"/>
              </a:rPr>
              <a:t>New retention periods  (0-6 years, 6+ years, and Permanent)</a:t>
            </a:r>
          </a:p>
          <a:p>
            <a:pPr lvl="1"/>
            <a:r>
              <a:rPr lang="en-US" sz="2000" dirty="0" smtClean="0">
                <a:latin typeface="Times New Roman" pitchFamily="18" charset="0"/>
                <a:cs typeface="Times New Roman" pitchFamily="18" charset="0"/>
              </a:rPr>
              <a:t>Office Records Lists (ORLs) were reduced (4-5 vs. 25-30)</a:t>
            </a:r>
          </a:p>
          <a:p>
            <a:pPr lvl="1"/>
            <a:r>
              <a:rPr lang="en-US" sz="2000" dirty="0" smtClean="0">
                <a:latin typeface="Times New Roman" pitchFamily="18" charset="0"/>
                <a:cs typeface="Times New Roman" pitchFamily="18" charset="0"/>
              </a:rPr>
              <a:t>DA PAM 30-22 references RRS-A system and has not been updated. See </a:t>
            </a:r>
            <a:r>
              <a:rPr lang="en-US" sz="2000" dirty="0" err="1" smtClean="0">
                <a:latin typeface="Times New Roman" pitchFamily="18" charset="0"/>
                <a:cs typeface="Times New Roman" pitchFamily="18" charset="0"/>
              </a:rPr>
              <a:t>para</a:t>
            </a:r>
            <a:r>
              <a:rPr lang="en-US" sz="2000" dirty="0" smtClean="0">
                <a:latin typeface="Times New Roman" pitchFamily="18" charset="0"/>
                <a:cs typeface="Times New Roman" pitchFamily="18" charset="0"/>
              </a:rPr>
              <a:t> 1-5.</a:t>
            </a:r>
          </a:p>
          <a:p>
            <a:pPr lvl="1"/>
            <a:endParaRPr lang="en-US" sz="2000" dirty="0" smtClean="0"/>
          </a:p>
          <a:p>
            <a:pPr lvl="1"/>
            <a:endParaRPr lang="en-US" sz="2000" dirty="0" smtClean="0"/>
          </a:p>
          <a:p>
            <a:pPr lvl="2"/>
            <a:endParaRPr lang="en-US" sz="2000" dirty="0" smtClean="0"/>
          </a:p>
          <a:p>
            <a:pPr lvl="5"/>
            <a:endParaRPr lang="en-US" sz="1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9423"/>
          </a:xfrm>
        </p:spPr>
        <p:txBody>
          <a:bodyPr/>
          <a:lstStyle/>
          <a:p>
            <a:r>
              <a:rPr lang="en-US" dirty="0" smtClean="0">
                <a:cs typeface="Times New Roman" pitchFamily="18" charset="0"/>
              </a:rPr>
              <a:t>Other Important Information</a:t>
            </a:r>
            <a:endParaRPr lang="en-US" dirty="0">
              <a:cs typeface="Times New Roman" pitchFamily="18" charset="0"/>
            </a:endParaRPr>
          </a:p>
        </p:txBody>
      </p:sp>
      <p:sp>
        <p:nvSpPr>
          <p:cNvPr id="3" name="Content Placeholder 2"/>
          <p:cNvSpPr>
            <a:spLocks noGrp="1"/>
          </p:cNvSpPr>
          <p:nvPr>
            <p:ph sz="quarter" idx="1"/>
          </p:nvPr>
        </p:nvSpPr>
        <p:spPr/>
        <p:txBody>
          <a:bodyPr>
            <a:noAutofit/>
          </a:bodyPr>
          <a:lstStyle/>
          <a:p>
            <a:r>
              <a:rPr lang="en-US" sz="2000" dirty="0" smtClean="0">
                <a:latin typeface="Times New Roman" pitchFamily="18" charset="0"/>
                <a:cs typeface="Times New Roman" pitchFamily="18" charset="0"/>
              </a:rPr>
              <a:t>Food Service Files are 200D files.</a:t>
            </a:r>
          </a:p>
          <a:p>
            <a:r>
              <a:rPr lang="en-US" sz="2000" dirty="0" smtClean="0">
                <a:latin typeface="Times New Roman" pitchFamily="18" charset="0"/>
                <a:cs typeface="Times New Roman" pitchFamily="18" charset="0"/>
              </a:rPr>
              <a:t>Food Service Files are kept under 3 periods</a:t>
            </a:r>
          </a:p>
          <a:p>
            <a:pPr lvl="1"/>
            <a:r>
              <a:rPr lang="en-US" sz="2000" dirty="0" smtClean="0">
                <a:latin typeface="Times New Roman" pitchFamily="18" charset="0"/>
                <a:cs typeface="Times New Roman" pitchFamily="18" charset="0"/>
              </a:rPr>
              <a:t>Keep for 6 months after no longer needed </a:t>
            </a:r>
          </a:p>
          <a:p>
            <a:pPr lvl="2"/>
            <a:r>
              <a:rPr lang="en-US" sz="2000" dirty="0" smtClean="0">
                <a:latin typeface="Times New Roman" pitchFamily="18" charset="0"/>
                <a:cs typeface="Times New Roman" pitchFamily="18" charset="0"/>
              </a:rPr>
              <a:t>Defined as “a minimum of 6 months Active, then 6 months Inactive”</a:t>
            </a:r>
          </a:p>
          <a:p>
            <a:pPr lvl="1"/>
            <a:r>
              <a:rPr lang="en-US" sz="2000" dirty="0" smtClean="0">
                <a:latin typeface="Times New Roman" pitchFamily="18" charset="0"/>
                <a:cs typeface="Times New Roman" pitchFamily="18" charset="0"/>
              </a:rPr>
              <a:t>Keep for a year after no longer needed (NLN)</a:t>
            </a:r>
          </a:p>
          <a:p>
            <a:pPr lvl="2"/>
            <a:r>
              <a:rPr lang="en-US" sz="2000" dirty="0" smtClean="0">
                <a:latin typeface="Times New Roman" pitchFamily="18" charset="0"/>
                <a:cs typeface="Times New Roman" pitchFamily="18" charset="0"/>
              </a:rPr>
              <a:t>Defined as “a minimum of one year Active, then one year Inactive”</a:t>
            </a:r>
          </a:p>
          <a:p>
            <a:pPr lvl="1"/>
            <a:r>
              <a:rPr lang="en-US" sz="2000" dirty="0" smtClean="0">
                <a:latin typeface="Times New Roman" pitchFamily="18" charset="0"/>
                <a:cs typeface="Times New Roman" pitchFamily="18" charset="0"/>
              </a:rPr>
              <a:t>Keep for 6 years after NLN</a:t>
            </a:r>
          </a:p>
          <a:p>
            <a:pPr lvl="2"/>
            <a:r>
              <a:rPr lang="en-US" sz="2000" dirty="0" smtClean="0">
                <a:latin typeface="Times New Roman" pitchFamily="18" charset="0"/>
                <a:cs typeface="Times New Roman" pitchFamily="18" charset="0"/>
              </a:rPr>
              <a:t>Defined as “6 Years”</a:t>
            </a:r>
          </a:p>
          <a:p>
            <a:r>
              <a:rPr lang="en-US" sz="2000" dirty="0" smtClean="0">
                <a:latin typeface="Times New Roman" pitchFamily="18" charset="0"/>
                <a:cs typeface="Times New Roman" pitchFamily="18" charset="0"/>
              </a:rPr>
              <a:t>When keeping files or documents in a separate location, ensure the location of the file/Doc is noted in the file.</a:t>
            </a:r>
          </a:p>
          <a:p>
            <a:pPr lvl="1"/>
            <a:r>
              <a:rPr lang="en-US" sz="2000" dirty="0" smtClean="0">
                <a:latin typeface="Times New Roman" pitchFamily="18" charset="0"/>
                <a:cs typeface="Times New Roman" pitchFamily="18" charset="0"/>
              </a:rPr>
              <a:t>Example: If your SOP is on the shelf in a cabinet, have a memo in the file to show its location.</a:t>
            </a:r>
          </a:p>
          <a:p>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792288" y="5627077"/>
            <a:ext cx="5486400" cy="545124"/>
          </a:xfrm>
        </p:spPr>
        <p:txBody>
          <a:bodyPr>
            <a:normAutofit/>
          </a:bodyPr>
          <a:lstStyle/>
          <a:p>
            <a:r>
              <a:rPr lang="en-US" dirty="0" smtClean="0"/>
              <a:t> </a:t>
            </a:r>
            <a:r>
              <a:rPr lang="en-US" b="1" dirty="0" smtClean="0"/>
              <a:t>Army Consolidated Records Schedule Quick Reference Guide</a:t>
            </a:r>
            <a:endParaRPr lang="en-US" dirty="0"/>
          </a:p>
        </p:txBody>
      </p:sp>
      <p:sp>
        <p:nvSpPr>
          <p:cNvPr id="3" name="Title 2"/>
          <p:cNvSpPr>
            <a:spLocks noGrp="1"/>
          </p:cNvSpPr>
          <p:nvPr>
            <p:ph type="title"/>
          </p:nvPr>
        </p:nvSpPr>
        <p:spPr>
          <a:xfrm>
            <a:off x="1792288" y="5635868"/>
            <a:ext cx="5486400" cy="612531"/>
          </a:xfrm>
        </p:spPr>
        <p:txBody>
          <a:bodyPr/>
          <a:lstStyle/>
          <a:p>
            <a:r>
              <a:rPr lang="en-US" dirty="0" smtClean="0">
                <a:latin typeface="Times New Roman" pitchFamily="18" charset="0"/>
                <a:cs typeface="Times New Roman" pitchFamily="18" charset="0"/>
              </a:rPr>
              <a:t>Navigate through the ARIMS Site to make labels.</a:t>
            </a:r>
            <a:endParaRPr lang="en-US" dirty="0">
              <a:latin typeface="Times New Roman" pitchFamily="18" charset="0"/>
              <a:cs typeface="Times New Roman" pitchFamily="18" charset="0"/>
            </a:endParaRPr>
          </a:p>
        </p:txBody>
      </p:sp>
      <p:pic>
        <p:nvPicPr>
          <p:cNvPr id="1027" name="Picture 3"/>
          <p:cNvPicPr>
            <a:picLocks noGrp="1" noChangeAspect="1" noChangeArrowheads="1"/>
          </p:cNvPicPr>
          <p:nvPr>
            <p:ph type="pic" idx="1"/>
          </p:nvPr>
        </p:nvPicPr>
        <p:blipFill>
          <a:blip r:embed="rId3" cstate="print"/>
          <a:srcRect t="10018" b="10018"/>
          <a:stretch>
            <a:fillRect/>
          </a:stretch>
        </p:blipFill>
        <p:spPr bwMode="auto">
          <a:xfrm>
            <a:off x="1699846" y="1072662"/>
            <a:ext cx="5486400" cy="45632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Record Instructions</a:t>
            </a:r>
            <a:endParaRPr lang="en-US" dirty="0">
              <a:cs typeface="Times New Roman" pitchFamily="18" charset="0"/>
            </a:endParaRPr>
          </a:p>
        </p:txBody>
      </p:sp>
      <p:pic>
        <p:nvPicPr>
          <p:cNvPr id="2051" name="Picture 3"/>
          <p:cNvPicPr>
            <a:picLocks noGrp="1" noChangeAspect="1" noChangeArrowheads="1"/>
          </p:cNvPicPr>
          <p:nvPr>
            <p:ph sz="quarter" idx="1"/>
          </p:nvPr>
        </p:nvPicPr>
        <p:blipFill>
          <a:blip r:embed="rId5" cstate="print"/>
          <a:srcRect l="19780" r="20879"/>
          <a:stretch>
            <a:fillRect/>
          </a:stretch>
        </p:blipFill>
        <p:spPr bwMode="auto">
          <a:xfrm>
            <a:off x="4876800" y="1612902"/>
            <a:ext cx="3733800" cy="4480168"/>
          </a:xfrm>
          <a:prstGeom prst="rect">
            <a:avLst/>
          </a:prstGeom>
          <a:noFill/>
          <a:ln w="9525">
            <a:noFill/>
            <a:miter lim="800000"/>
            <a:headEnd/>
            <a:tailEnd/>
          </a:ln>
        </p:spPr>
      </p:pic>
      <p:sp>
        <p:nvSpPr>
          <p:cNvPr id="5" name="TextBox 4"/>
          <p:cNvSpPr txBox="1"/>
          <p:nvPr/>
        </p:nvSpPr>
        <p:spPr>
          <a:xfrm>
            <a:off x="457200" y="914400"/>
            <a:ext cx="4724400" cy="2215991"/>
          </a:xfrm>
          <a:prstGeom prst="rect">
            <a:avLst/>
          </a:prstGeom>
          <a:noFill/>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Use the RRSA button next to the question mark to find what the disposition should be based off the old  record instructions</a:t>
            </a:r>
          </a:p>
          <a:p>
            <a:pPr>
              <a:buFont typeface="Arial" pitchFamily="34" charset="0"/>
              <a:buChar char="•"/>
            </a:pPr>
            <a:r>
              <a:rPr lang="en-US" sz="2000" dirty="0" smtClean="0">
                <a:latin typeface="Times New Roman" pitchFamily="18" charset="0"/>
                <a:cs typeface="Times New Roman" pitchFamily="18" charset="0"/>
              </a:rPr>
              <a:t> This will give you more specific guidance on how the file should be handled and what files go under what.</a:t>
            </a:r>
          </a:p>
          <a:p>
            <a:endParaRPr lang="en-US" dirty="0">
              <a:latin typeface="Times New Roman" pitchFamily="18" charset="0"/>
              <a:cs typeface="Times New Roman" pitchFamily="18" charset="0"/>
            </a:endParaRPr>
          </a:p>
        </p:txBody>
      </p:sp>
    </p:spTree>
    <p:controls>
      <p:control spid="1028" name="HTMLHidden2" r:id="rId2" imgW="38160" imgH="228600"/>
    </p:controls>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Army Records Information Management System (ARIMS) User’s Guide Version 3.5</a:t>
            </a:r>
            <a:endParaRPr lang="en-US" dirty="0"/>
          </a:p>
        </p:txBody>
      </p:sp>
      <p:sp>
        <p:nvSpPr>
          <p:cNvPr id="3" name="Title 2"/>
          <p:cNvSpPr>
            <a:spLocks noGrp="1"/>
          </p:cNvSpPr>
          <p:nvPr>
            <p:ph type="title"/>
          </p:nvPr>
        </p:nvSpPr>
        <p:spPr/>
        <p:txBody>
          <a:bodyPr>
            <a:normAutofit/>
          </a:bodyPr>
          <a:lstStyle/>
          <a:p>
            <a:r>
              <a:rPr lang="en-US" sz="1400" dirty="0" smtClean="0"/>
              <a:t>Use ARIMS to create your labels for your files and your container.</a:t>
            </a:r>
            <a:endParaRPr lang="en-US" sz="1400" dirty="0"/>
          </a:p>
        </p:txBody>
      </p:sp>
      <p:pic>
        <p:nvPicPr>
          <p:cNvPr id="2050" name="Picture 2"/>
          <p:cNvPicPr>
            <a:picLocks noGrp="1" noChangeAspect="1" noChangeArrowheads="1"/>
          </p:cNvPicPr>
          <p:nvPr>
            <p:ph type="pic" idx="1"/>
          </p:nvPr>
        </p:nvPicPr>
        <p:blipFill>
          <a:blip r:embed="rId3" cstate="print"/>
          <a:srcRect t="4660" b="4660"/>
          <a:stretch>
            <a:fillRect/>
          </a:stretch>
        </p:blipFill>
        <p:spPr bwMode="auto">
          <a:xfrm>
            <a:off x="838200" y="1002322"/>
            <a:ext cx="7543801" cy="39213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 </a:t>
            </a:r>
            <a:r>
              <a:rPr lang="en-US" dirty="0" smtClean="0">
                <a:cs typeface="Times New Roman" pitchFamily="18" charset="0"/>
              </a:rPr>
              <a:t>Labels</a:t>
            </a:r>
            <a:r>
              <a:rPr lang="en-US" dirty="0" smtClean="0"/>
              <a:t> vs. New Labels</a:t>
            </a:r>
            <a:endParaRPr lang="en-US" dirty="0"/>
          </a:p>
        </p:txBody>
      </p:sp>
      <p:sp>
        <p:nvSpPr>
          <p:cNvPr id="18" name="Rectangle 1"/>
          <p:cNvSpPr>
            <a:spLocks noChangeArrowheads="1"/>
          </p:cNvSpPr>
          <p:nvPr/>
        </p:nvSpPr>
        <p:spPr bwMode="auto">
          <a:xfrm>
            <a:off x="3733800" y="1219200"/>
            <a:ext cx="3925608" cy="5201424"/>
          </a:xfrm>
          <a:prstGeom prst="rect">
            <a:avLst/>
          </a:prstGeom>
          <a:noFill/>
          <a:ln w="9525">
            <a:noFill/>
            <a:miter lim="800000"/>
            <a:headEnd/>
            <a:tailEnd/>
          </a:ln>
        </p:spPr>
        <p:txBody>
          <a:bodyPr wrap="square">
            <a:spAutoFit/>
          </a:bodyPr>
          <a:lstStyle/>
          <a:p>
            <a:r>
              <a:rPr lang="en-US" sz="1600" b="1" dirty="0">
                <a:latin typeface="Times New Roman" pitchFamily="18" charset="0"/>
                <a:cs typeface="Times New Roman" pitchFamily="18" charset="0"/>
              </a:rPr>
              <a:t>K Dining facility operations </a:t>
            </a:r>
            <a:r>
              <a:rPr lang="en-US" sz="1400" b="1" dirty="0" smtClean="0"/>
              <a:t>	             (</a:t>
            </a:r>
            <a:r>
              <a:rPr lang="en-US" sz="1400" b="1" dirty="0"/>
              <a:t>04) </a:t>
            </a:r>
          </a:p>
          <a:p>
            <a:r>
              <a:rPr lang="en-US" sz="1400" dirty="0">
                <a:latin typeface="Times New Roman" pitchFamily="18" charset="0"/>
                <a:cs typeface="Times New Roman" pitchFamily="18" charset="0"/>
              </a:rPr>
              <a:t>NA </a:t>
            </a:r>
          </a:p>
          <a:p>
            <a:r>
              <a:rPr lang="en-US" sz="1400" dirty="0">
                <a:latin typeface="Times New Roman" pitchFamily="18" charset="0"/>
                <a:cs typeface="Times New Roman" pitchFamily="18" charset="0"/>
              </a:rPr>
              <a:t>Keep until NLN, NTE 6 YR, then destroy </a:t>
            </a:r>
          </a:p>
          <a:p>
            <a:endParaRPr lang="en-US" sz="1400" dirty="0"/>
          </a:p>
          <a:p>
            <a:endParaRPr lang="en-US" sz="1400" b="1" dirty="0" smtClean="0"/>
          </a:p>
          <a:p>
            <a:endParaRPr lang="en-US" sz="1400" b="1" dirty="0" smtClean="0"/>
          </a:p>
          <a:p>
            <a:endParaRPr lang="en-US" sz="1400" b="1" dirty="0" smtClean="0"/>
          </a:p>
          <a:p>
            <a:r>
              <a:rPr lang="en-US" sz="1400" b="1" dirty="0" smtClean="0"/>
              <a:t>K </a:t>
            </a:r>
            <a:r>
              <a:rPr lang="en-US" sz="1400" b="1" dirty="0"/>
              <a:t>30-22d Dining facility operations </a:t>
            </a:r>
            <a:r>
              <a:rPr lang="en-US" sz="1400" b="1" dirty="0" smtClean="0"/>
              <a:t>	             (</a:t>
            </a:r>
            <a:r>
              <a:rPr lang="en-US" sz="1400" b="1" dirty="0"/>
              <a:t>04) </a:t>
            </a:r>
          </a:p>
          <a:p>
            <a:r>
              <a:rPr lang="en-US" sz="1400" dirty="0"/>
              <a:t>NA </a:t>
            </a:r>
          </a:p>
          <a:p>
            <a:r>
              <a:rPr lang="en-US" sz="1400" dirty="0"/>
              <a:t>Keep until NLN, NTE 6 YR, then destroy </a:t>
            </a:r>
          </a:p>
          <a:p>
            <a:r>
              <a:rPr lang="pt-BR" sz="1400" dirty="0"/>
              <a:t>6 MO ACTIVE/ 6 MO INACTIVE </a:t>
            </a:r>
          </a:p>
          <a:p>
            <a:endParaRPr lang="en-US" sz="1400" dirty="0"/>
          </a:p>
          <a:p>
            <a:r>
              <a:rPr lang="en-US" sz="1400" dirty="0" smtClean="0"/>
              <a:t>200D      </a:t>
            </a:r>
            <a:r>
              <a:rPr lang="en-US" sz="1400" b="1" dirty="0"/>
              <a:t>DA Form 3034 </a:t>
            </a:r>
            <a:r>
              <a:rPr lang="en-US" sz="1400" b="1" dirty="0" smtClean="0"/>
              <a:t> OCT (1-15)	          (2012)</a:t>
            </a:r>
          </a:p>
          <a:p>
            <a:r>
              <a:rPr lang="en-US" sz="1400" dirty="0" smtClean="0"/>
              <a:t>PA:NA</a:t>
            </a:r>
          </a:p>
          <a:p>
            <a:r>
              <a:rPr lang="en-US" sz="1400" b="1" dirty="0" smtClean="0"/>
              <a:t> </a:t>
            </a:r>
            <a:r>
              <a:rPr lang="en-US" sz="1400" dirty="0" smtClean="0"/>
              <a:t>Destroy in CFA 0.50 years after NLN</a:t>
            </a:r>
            <a:endParaRPr lang="en-US" sz="1400" b="1" dirty="0"/>
          </a:p>
          <a:p>
            <a:endParaRPr lang="en-US" sz="1400" dirty="0"/>
          </a:p>
          <a:p>
            <a:endParaRPr lang="en-US" sz="1400" dirty="0" smtClean="0"/>
          </a:p>
          <a:p>
            <a:r>
              <a:rPr lang="en-US" sz="1200" dirty="0" smtClean="0"/>
              <a:t>200D   </a:t>
            </a:r>
            <a:r>
              <a:rPr lang="en-US" sz="1200" b="1" dirty="0" smtClean="0"/>
              <a:t>Production Schedules OCT (1</a:t>
            </a:r>
            <a:r>
              <a:rPr lang="en-US" sz="1200" b="1" baseline="30000" dirty="0" smtClean="0"/>
              <a:t>st </a:t>
            </a:r>
            <a:r>
              <a:rPr lang="en-US" sz="1200" b="1" dirty="0" smtClean="0"/>
              <a:t>through 15</a:t>
            </a:r>
            <a:r>
              <a:rPr lang="en-US" sz="1200" b="1" baseline="30000" dirty="0" smtClean="0"/>
              <a:t>th</a:t>
            </a:r>
            <a:r>
              <a:rPr lang="en-US" sz="1200" b="1" dirty="0" smtClean="0"/>
              <a:t>)  (2012) </a:t>
            </a:r>
            <a:endParaRPr lang="en-US" sz="1400" dirty="0"/>
          </a:p>
          <a:p>
            <a:r>
              <a:rPr lang="pt-BR" sz="1400" dirty="0" smtClean="0"/>
              <a:t>6 MO INACTIVE</a:t>
            </a:r>
          </a:p>
          <a:p>
            <a:r>
              <a:rPr lang="en-US" sz="1400" dirty="0" smtClean="0"/>
              <a:t>PA:NA</a:t>
            </a:r>
          </a:p>
          <a:p>
            <a:r>
              <a:rPr lang="en-US" sz="1400" dirty="0" smtClean="0"/>
              <a:t>Keep until NLN then destroy after 6 Months </a:t>
            </a:r>
            <a:endParaRPr lang="en-US" sz="1400" dirty="0"/>
          </a:p>
        </p:txBody>
      </p:sp>
      <p:sp>
        <p:nvSpPr>
          <p:cNvPr id="19" name="Rounded Rectangle 18"/>
          <p:cNvSpPr/>
          <p:nvPr/>
        </p:nvSpPr>
        <p:spPr>
          <a:xfrm>
            <a:off x="3810000" y="1066800"/>
            <a:ext cx="3962400" cy="13715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3810000" y="2438400"/>
            <a:ext cx="39624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3810000" y="3886200"/>
            <a:ext cx="3962400" cy="13534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3810000" y="5257800"/>
            <a:ext cx="3962400"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6"/>
          <p:cNvSpPr txBox="1">
            <a:spLocks noChangeArrowheads="1"/>
          </p:cNvSpPr>
          <p:nvPr/>
        </p:nvSpPr>
        <p:spPr bwMode="auto">
          <a:xfrm>
            <a:off x="1828800" y="2514601"/>
            <a:ext cx="1828800" cy="3170099"/>
          </a:xfrm>
          <a:prstGeom prst="rect">
            <a:avLst/>
          </a:prstGeom>
          <a:noFill/>
          <a:ln w="9525">
            <a:noFill/>
            <a:miter lim="800000"/>
            <a:headEnd/>
            <a:tailEnd/>
          </a:ln>
        </p:spPr>
        <p:txBody>
          <a:bodyPr wrap="square">
            <a:spAutoFit/>
          </a:bodyPr>
          <a:lstStyle/>
          <a:p>
            <a:r>
              <a:rPr lang="en-US" sz="2000" b="1" dirty="0" smtClean="0"/>
              <a:t>OLD LABELs–</a:t>
            </a:r>
          </a:p>
          <a:p>
            <a:endParaRPr lang="en-US" sz="2000" dirty="0"/>
          </a:p>
          <a:p>
            <a:endParaRPr lang="en-US" sz="2000" b="1" dirty="0"/>
          </a:p>
          <a:p>
            <a:endParaRPr lang="en-US" sz="2000" b="1" dirty="0"/>
          </a:p>
          <a:p>
            <a:endParaRPr lang="en-US" sz="2000" dirty="0"/>
          </a:p>
          <a:p>
            <a:r>
              <a:rPr lang="en-US" sz="2000" dirty="0" smtClean="0"/>
              <a:t> </a:t>
            </a:r>
          </a:p>
          <a:p>
            <a:r>
              <a:rPr lang="en-US" sz="2000" b="1" dirty="0" smtClean="0"/>
              <a:t>NEW LABELs –</a:t>
            </a:r>
            <a:endParaRPr lang="en-US" sz="2000" dirty="0" smtClean="0"/>
          </a:p>
          <a:p>
            <a:endParaRPr lang="en-US" sz="20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0"/>
            <a:ext cx="8229600" cy="677008"/>
          </a:xfrm>
        </p:spPr>
        <p:txBody>
          <a:bodyPr/>
          <a:lstStyle/>
          <a:p>
            <a:r>
              <a:rPr lang="en-US" sz="3200" dirty="0" smtClean="0">
                <a:cs typeface="Times New Roman" pitchFamily="18" charset="0"/>
              </a:rPr>
              <a:t>ARIMS DFAC Disposition</a:t>
            </a:r>
          </a:p>
        </p:txBody>
      </p:sp>
      <p:sp>
        <p:nvSpPr>
          <p:cNvPr id="84995" name="Rectangle 3"/>
          <p:cNvSpPr>
            <a:spLocks noGrp="1" noChangeArrowheads="1"/>
          </p:cNvSpPr>
          <p:nvPr>
            <p:ph idx="1"/>
          </p:nvPr>
        </p:nvSpPr>
        <p:spPr>
          <a:xfrm>
            <a:off x="457200" y="1371600"/>
            <a:ext cx="8229600" cy="4754563"/>
          </a:xfrm>
        </p:spPr>
        <p:txBody>
          <a:bodyPr/>
          <a:lstStyle/>
          <a:p>
            <a:pPr>
              <a:lnSpc>
                <a:spcPct val="90000"/>
              </a:lnSpc>
            </a:pPr>
            <a:r>
              <a:rPr lang="en-US" sz="2000" b="0" dirty="0" smtClean="0">
                <a:latin typeface="Times New Roman" pitchFamily="18" charset="0"/>
                <a:cs typeface="Times New Roman" pitchFamily="18" charset="0"/>
              </a:rPr>
              <a:t>All documents and file records related to Army garrison food service, the Army field feeding system, and troop issue support activity operations are maintained and disposed of in accordance with AR 25-400-2, Army Records Information Management System (ARIMS). </a:t>
            </a:r>
          </a:p>
          <a:p>
            <a:pPr>
              <a:lnSpc>
                <a:spcPct val="90000"/>
              </a:lnSpc>
              <a:buFont typeface="Wingdings" pitchFamily="2" charset="2"/>
              <a:buNone/>
            </a:pPr>
            <a:endParaRPr lang="en-US" sz="2000" b="0" dirty="0" smtClean="0">
              <a:latin typeface="Times New Roman" pitchFamily="18" charset="0"/>
              <a:cs typeface="Times New Roman" pitchFamily="18" charset="0"/>
            </a:endParaRPr>
          </a:p>
          <a:p>
            <a:pPr>
              <a:lnSpc>
                <a:spcPct val="90000"/>
              </a:lnSpc>
            </a:pPr>
            <a:r>
              <a:rPr lang="en-US" sz="2000" b="0" dirty="0" smtClean="0">
                <a:latin typeface="Times New Roman" pitchFamily="18" charset="0"/>
                <a:cs typeface="Times New Roman" pitchFamily="18" charset="0"/>
              </a:rPr>
              <a:t>For the purpose of the Army Food Program, “no longer needed for conducting business” is defined as “a minimum of six months active, then six months inactive” for all Keep (K) category records with no events and with assigned records retention duration of zero, with the following exceptions:</a:t>
            </a:r>
          </a:p>
          <a:p>
            <a:pPr lvl="1">
              <a:lnSpc>
                <a:spcPct val="90000"/>
              </a:lnSpc>
            </a:pPr>
            <a:r>
              <a:rPr lang="en-US" sz="2000" b="0" dirty="0" smtClean="0">
                <a:latin typeface="Times New Roman" pitchFamily="18" charset="0"/>
                <a:cs typeface="Times New Roman" pitchFamily="18" charset="0"/>
              </a:rPr>
              <a:t>1) For ARIMS records labeled K “no longer needed for conducting business” is defined as a “minimum of one year active, then one year inactive”. </a:t>
            </a:r>
          </a:p>
          <a:p>
            <a:pPr lvl="1">
              <a:lnSpc>
                <a:spcPct val="90000"/>
              </a:lnSpc>
            </a:pPr>
            <a:endParaRPr lang="en-US" sz="2000" b="0" dirty="0" smtClean="0">
              <a:latin typeface="Times New Roman" pitchFamily="18" charset="0"/>
              <a:cs typeface="Times New Roman" pitchFamily="18" charset="0"/>
            </a:endParaRPr>
          </a:p>
          <a:p>
            <a:pPr lvl="1">
              <a:lnSpc>
                <a:spcPct val="90000"/>
              </a:lnSpc>
            </a:pPr>
            <a:r>
              <a:rPr lang="en-US" sz="2000" b="0" dirty="0" smtClean="0">
                <a:latin typeface="Times New Roman" pitchFamily="18" charset="0"/>
                <a:cs typeface="Times New Roman" pitchFamily="18" charset="0"/>
              </a:rPr>
              <a:t>2) For ARIMS records Labeled T, “no longer needed for conducting business” is defined as “six years”. </a:t>
            </a:r>
          </a:p>
          <a:p>
            <a:pPr>
              <a:lnSpc>
                <a:spcPct val="90000"/>
              </a:lnSpc>
            </a:pPr>
            <a:endParaRPr lang="en-US" sz="1800" b="0" dirty="0" smtClean="0"/>
          </a:p>
          <a:p>
            <a:pPr>
              <a:lnSpc>
                <a:spcPct val="90000"/>
              </a:lnSpc>
            </a:pPr>
            <a:endParaRPr lang="en-US" sz="1800" dirty="0" smtClean="0"/>
          </a:p>
        </p:txBody>
      </p:sp>
    </p:spTree>
    <p:extLst>
      <p:ext uri="{BB962C8B-B14F-4D97-AF65-F5344CB8AC3E}">
        <p14:creationId xmlns:p14="http://schemas.microsoft.com/office/powerpoint/2010/main" xmlns="" val="37662546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cs typeface="Times New Roman" pitchFamily="18" charset="0"/>
              </a:rPr>
              <a:t>ARIMS and DFAC</a:t>
            </a:r>
          </a:p>
        </p:txBody>
      </p:sp>
      <p:sp>
        <p:nvSpPr>
          <p:cNvPr id="86019" name="Rectangle 3"/>
          <p:cNvSpPr>
            <a:spLocks noGrp="1" noChangeArrowheads="1"/>
          </p:cNvSpPr>
          <p:nvPr>
            <p:ph idx="1"/>
          </p:nvPr>
        </p:nvSpPr>
        <p:spPr>
          <a:xfrm>
            <a:off x="457200" y="1371600"/>
            <a:ext cx="8229600" cy="5029200"/>
          </a:xfrm>
        </p:spPr>
        <p:txBody>
          <a:bodyPr/>
          <a:lstStyle/>
          <a:p>
            <a:pPr>
              <a:lnSpc>
                <a:spcPct val="80000"/>
              </a:lnSpc>
            </a:pPr>
            <a:r>
              <a:rPr lang="en-US" sz="2000" b="0" dirty="0" smtClean="0"/>
              <a:t> </a:t>
            </a:r>
            <a:r>
              <a:rPr lang="en-US" sz="2000" dirty="0" smtClean="0">
                <a:latin typeface="Times New Roman" pitchFamily="18" charset="0"/>
                <a:cs typeface="Times New Roman" pitchFamily="18" charset="0"/>
              </a:rPr>
              <a:t>All Transfer (T) category records will use the ARIMS Records Retention Schedule, Army (RRS-A) for records dispositions. Transfer (T) category records with a disposition of “no longer needed for conducting business” will be managed as follows: </a:t>
            </a:r>
          </a:p>
          <a:p>
            <a:pPr>
              <a:lnSpc>
                <a:spcPct val="80000"/>
              </a:lnSpc>
            </a:pPr>
            <a:endParaRPr lang="en-US" sz="2000" dirty="0" smtClean="0">
              <a:latin typeface="Times New Roman" pitchFamily="18" charset="0"/>
              <a:cs typeface="Times New Roman" pitchFamily="18" charset="0"/>
            </a:endParaRPr>
          </a:p>
          <a:p>
            <a:pPr lvl="1">
              <a:lnSpc>
                <a:spcPct val="80000"/>
              </a:lnSpc>
            </a:pPr>
            <a:r>
              <a:rPr lang="en-US" sz="2000" dirty="0" smtClean="0">
                <a:latin typeface="Times New Roman" pitchFamily="18" charset="0"/>
                <a:cs typeface="Times New Roman" pitchFamily="18" charset="0"/>
              </a:rPr>
              <a:t>1) For records with a scheduled retention period of two or more years will be held in the Current Files Area (CFA) for a minimum of two years. Review records annually. </a:t>
            </a:r>
          </a:p>
          <a:p>
            <a:pPr lvl="1">
              <a:lnSpc>
                <a:spcPct val="80000"/>
              </a:lnSpc>
            </a:pPr>
            <a:endParaRPr lang="en-US" sz="2000" dirty="0" smtClean="0">
              <a:latin typeface="Times New Roman" pitchFamily="18" charset="0"/>
              <a:cs typeface="Times New Roman" pitchFamily="18" charset="0"/>
            </a:endParaRPr>
          </a:p>
          <a:p>
            <a:pPr lvl="1">
              <a:lnSpc>
                <a:spcPct val="80000"/>
              </a:lnSpc>
            </a:pPr>
            <a:r>
              <a:rPr lang="en-US" sz="2000" dirty="0" smtClean="0">
                <a:latin typeface="Times New Roman" pitchFamily="18" charset="0"/>
                <a:cs typeface="Times New Roman" pitchFamily="18" charset="0"/>
              </a:rPr>
              <a:t>2) Records that have met the required 2 year requirement and are determined to be “no longer needed for conducting business” will be transferred to the Records Holding Area (RHA).  If a K record it can be destroyed.</a:t>
            </a:r>
          </a:p>
          <a:p>
            <a:pPr lvl="1">
              <a:lnSpc>
                <a:spcPct val="80000"/>
              </a:lnSpc>
            </a:pPr>
            <a:endParaRPr lang="en-US" sz="2000" dirty="0" smtClean="0">
              <a:latin typeface="Times New Roman" pitchFamily="18" charset="0"/>
              <a:cs typeface="Times New Roman" pitchFamily="18" charset="0"/>
            </a:endParaRPr>
          </a:p>
          <a:p>
            <a:pPr lvl="1">
              <a:lnSpc>
                <a:spcPct val="80000"/>
              </a:lnSpc>
            </a:pPr>
            <a:r>
              <a:rPr lang="en-US" sz="2000" dirty="0" smtClean="0">
                <a:latin typeface="Times New Roman" pitchFamily="18" charset="0"/>
                <a:cs typeface="Times New Roman" pitchFamily="18" charset="0"/>
              </a:rPr>
              <a:t>3) When a DA Form 3032 is used as a deferred payment vehicle (generally in emergency situations) it will be maintained in the same manner as DD Form 1544 (ARIMS record number 30-22a). </a:t>
            </a:r>
          </a:p>
          <a:p>
            <a:pPr>
              <a:lnSpc>
                <a:spcPct val="80000"/>
              </a:lnSpc>
            </a:pPr>
            <a:endParaRPr lang="en-US" sz="2000" b="1" dirty="0" smtClean="0">
              <a:latin typeface="Times New Roman" pitchFamily="18" charset="0"/>
              <a:cs typeface="Times New Roman" pitchFamily="18" charset="0"/>
            </a:endParaRPr>
          </a:p>
          <a:p>
            <a:pPr>
              <a:lnSpc>
                <a:spcPct val="80000"/>
              </a:lnSpc>
              <a:buFont typeface="Wingdings" pitchFamily="2" charset="2"/>
              <a:buNone/>
            </a:pPr>
            <a:endParaRPr lang="en-US" sz="2000" dirty="0" smtClean="0"/>
          </a:p>
        </p:txBody>
      </p:sp>
    </p:spTree>
    <p:extLst>
      <p:ext uri="{BB962C8B-B14F-4D97-AF65-F5344CB8AC3E}">
        <p14:creationId xmlns:p14="http://schemas.microsoft.com/office/powerpoint/2010/main" xmlns="" val="27648933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263789" y="-85786"/>
            <a:ext cx="2616421" cy="830997"/>
          </a:xfrm>
        </p:spPr>
        <p:txBody>
          <a:bodyPr/>
          <a:lstStyle/>
          <a:p>
            <a:r>
              <a:rPr lang="en-US" sz="2400" dirty="0" smtClean="0">
                <a:cs typeface="Times New Roman" pitchFamily="18" charset="0"/>
              </a:rPr>
              <a:t>ARIMS </a:t>
            </a:r>
            <a:br>
              <a:rPr lang="en-US" sz="2400" dirty="0" smtClean="0">
                <a:cs typeface="Times New Roman" pitchFamily="18" charset="0"/>
              </a:rPr>
            </a:br>
            <a:r>
              <a:rPr lang="en-US" sz="2400" dirty="0" smtClean="0">
                <a:cs typeface="Times New Roman" pitchFamily="18" charset="0"/>
              </a:rPr>
              <a:t>DFAC Disposition</a:t>
            </a:r>
          </a:p>
        </p:txBody>
      </p:sp>
      <p:sp>
        <p:nvSpPr>
          <p:cNvPr id="87043" name="Rectangle 3"/>
          <p:cNvSpPr>
            <a:spLocks noGrp="1" noChangeArrowheads="1"/>
          </p:cNvSpPr>
          <p:nvPr>
            <p:ph idx="1"/>
          </p:nvPr>
        </p:nvSpPr>
        <p:spPr/>
        <p:txBody>
          <a:bodyPr/>
          <a:lstStyle/>
          <a:p>
            <a:pPr>
              <a:lnSpc>
                <a:spcPct val="80000"/>
              </a:lnSpc>
            </a:pPr>
            <a:r>
              <a:rPr lang="en-US" sz="1400" dirty="0" smtClean="0">
                <a:latin typeface="Times New Roman" pitchFamily="18" charset="0"/>
                <a:cs typeface="Times New Roman" pitchFamily="18" charset="0"/>
              </a:rPr>
              <a:t>File Organization. </a:t>
            </a:r>
            <a:endParaRPr lang="en-US" sz="1400" b="0" dirty="0" smtClean="0">
              <a:latin typeface="Times New Roman" pitchFamily="18" charset="0"/>
              <a:cs typeface="Times New Roman" pitchFamily="18" charset="0"/>
            </a:endParaRPr>
          </a:p>
          <a:p>
            <a:pPr>
              <a:lnSpc>
                <a:spcPct val="80000"/>
              </a:lnSpc>
            </a:pPr>
            <a:r>
              <a:rPr lang="en-US" sz="1400" b="0" dirty="0" smtClean="0">
                <a:latin typeface="Times New Roman" pitchFamily="18" charset="0"/>
                <a:cs typeface="Times New Roman" pitchFamily="18" charset="0"/>
              </a:rPr>
              <a:t>6 month active and 6 month inactive files should be “grouped” for ease of review, retrieval, and management of records. This means: Fiscal Year files and Calendar files are combined into two separate groups, they are: </a:t>
            </a:r>
          </a:p>
          <a:p>
            <a:pPr lvl="1">
              <a:lnSpc>
                <a:spcPct val="80000"/>
              </a:lnSpc>
            </a:pPr>
            <a:endParaRPr lang="en-US" sz="1400" b="0" dirty="0" smtClean="0">
              <a:latin typeface="Times New Roman" pitchFamily="18" charset="0"/>
              <a:cs typeface="Times New Roman" pitchFamily="18" charset="0"/>
            </a:endParaRPr>
          </a:p>
          <a:p>
            <a:pPr lvl="2">
              <a:lnSpc>
                <a:spcPct val="80000"/>
              </a:lnSpc>
            </a:pPr>
            <a:r>
              <a:rPr lang="en-US" sz="1400" b="0" dirty="0" smtClean="0">
                <a:latin typeface="Times New Roman" pitchFamily="18" charset="0"/>
                <a:cs typeface="Times New Roman" pitchFamily="18" charset="0"/>
              </a:rPr>
              <a:t>a) Group 1-FY Files: 1 October through 31 March. </a:t>
            </a:r>
          </a:p>
          <a:p>
            <a:pPr lvl="2">
              <a:lnSpc>
                <a:spcPct val="80000"/>
              </a:lnSpc>
            </a:pPr>
            <a:r>
              <a:rPr lang="en-US" sz="1400" b="0" dirty="0" smtClean="0">
                <a:latin typeface="Times New Roman" pitchFamily="18" charset="0"/>
                <a:cs typeface="Times New Roman" pitchFamily="18" charset="0"/>
              </a:rPr>
              <a:t>b) Group 2-FY Files: 1 April through 30 September. </a:t>
            </a:r>
          </a:p>
          <a:p>
            <a:pPr lvl="2">
              <a:lnSpc>
                <a:spcPct val="80000"/>
              </a:lnSpc>
            </a:pPr>
            <a:r>
              <a:rPr lang="en-US" sz="1400" b="0" dirty="0" smtClean="0">
                <a:latin typeface="Times New Roman" pitchFamily="18" charset="0"/>
                <a:cs typeface="Times New Roman" pitchFamily="18" charset="0"/>
              </a:rPr>
              <a:t>c) Group 1-CY Files: 1 January through 30 June. </a:t>
            </a:r>
          </a:p>
          <a:p>
            <a:pPr lvl="2">
              <a:lnSpc>
                <a:spcPct val="80000"/>
              </a:lnSpc>
            </a:pPr>
            <a:r>
              <a:rPr lang="en-US" sz="1400" b="0" dirty="0" smtClean="0">
                <a:latin typeface="Times New Roman" pitchFamily="18" charset="0"/>
                <a:cs typeface="Times New Roman" pitchFamily="18" charset="0"/>
              </a:rPr>
              <a:t>d) Group 2-CY Files: 1 July through 31 December. </a:t>
            </a:r>
          </a:p>
          <a:p>
            <a:pPr lvl="2">
              <a:lnSpc>
                <a:spcPct val="80000"/>
              </a:lnSpc>
            </a:pPr>
            <a:endParaRPr lang="en-US" sz="1400" b="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How it works and why: </a:t>
            </a:r>
            <a:endParaRPr lang="en-US" sz="1400" b="0" dirty="0" smtClean="0">
              <a:latin typeface="Times New Roman" pitchFamily="18" charset="0"/>
              <a:cs typeface="Times New Roman" pitchFamily="18" charset="0"/>
            </a:endParaRPr>
          </a:p>
          <a:p>
            <a:pPr>
              <a:lnSpc>
                <a:spcPct val="80000"/>
              </a:lnSpc>
              <a:buFont typeface="Wingdings" pitchFamily="2" charset="2"/>
              <a:buNone/>
            </a:pPr>
            <a:r>
              <a:rPr lang="en-US" sz="1400" b="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1)</a:t>
            </a:r>
            <a:r>
              <a:rPr lang="en-US" sz="1400" b="0" dirty="0" smtClean="0">
                <a:latin typeface="Times New Roman" pitchFamily="18" charset="0"/>
                <a:cs typeface="Times New Roman" pitchFamily="18" charset="0"/>
              </a:rPr>
              <a:t> Let’s say we are starting a new fiscal year on 1 October, 2006 </a:t>
            </a:r>
            <a:r>
              <a:rPr lang="en-US" sz="1400" dirty="0" smtClean="0">
                <a:latin typeface="Times New Roman" pitchFamily="18" charset="0"/>
                <a:cs typeface="Times New Roman" pitchFamily="18" charset="0"/>
              </a:rPr>
              <a:t>(07-“Fiscal Year”) </a:t>
            </a:r>
            <a:r>
              <a:rPr lang="en-US" sz="1400" b="0" dirty="0" smtClean="0">
                <a:latin typeface="Times New Roman" pitchFamily="18" charset="0"/>
                <a:cs typeface="Times New Roman" pitchFamily="18" charset="0"/>
              </a:rPr>
              <a:t>and will need to file our 6 month reports for October, November, December, and so forth. Our first set, or group, of records will be 6 month active records and filed in the 6 month active file drawer: </a:t>
            </a:r>
            <a:r>
              <a:rPr lang="en-US" sz="1400" dirty="0" smtClean="0">
                <a:latin typeface="Times New Roman" pitchFamily="18" charset="0"/>
                <a:cs typeface="Times New Roman" pitchFamily="18" charset="0"/>
              </a:rPr>
              <a:t>as a group</a:t>
            </a:r>
            <a:r>
              <a:rPr lang="en-US" sz="1400" b="0" dirty="0" smtClean="0">
                <a:latin typeface="Times New Roman" pitchFamily="18" charset="0"/>
                <a:cs typeface="Times New Roman" pitchFamily="18" charset="0"/>
              </a:rPr>
              <a:t>. Once the last report dated 31 March, 2007 </a:t>
            </a:r>
            <a:r>
              <a:rPr lang="en-US" sz="1400" dirty="0" smtClean="0">
                <a:latin typeface="Times New Roman" pitchFamily="18" charset="0"/>
                <a:cs typeface="Times New Roman" pitchFamily="18" charset="0"/>
              </a:rPr>
              <a:t>(07-Fiscal Year) </a:t>
            </a:r>
            <a:r>
              <a:rPr lang="en-US" sz="1400" b="0" dirty="0" smtClean="0">
                <a:latin typeface="Times New Roman" pitchFamily="18" charset="0"/>
                <a:cs typeface="Times New Roman" pitchFamily="18" charset="0"/>
              </a:rPr>
              <a:t>is filed, the entire group of records will move to and become the “6 month inactive” files. </a:t>
            </a:r>
          </a:p>
          <a:p>
            <a:pPr>
              <a:lnSpc>
                <a:spcPct val="80000"/>
              </a:lnSpc>
              <a:buFont typeface="Wingdings" pitchFamily="2" charset="2"/>
              <a:buNone/>
            </a:pPr>
            <a:r>
              <a:rPr lang="en-US" sz="1400" b="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2) </a:t>
            </a:r>
            <a:r>
              <a:rPr lang="en-US" sz="1400" b="0" dirty="0" smtClean="0">
                <a:latin typeface="Times New Roman" pitchFamily="18" charset="0"/>
                <a:cs typeface="Times New Roman" pitchFamily="18" charset="0"/>
              </a:rPr>
              <a:t>Files created and beginning 1 April, 2007 now become the “6 month active” files. Once the last file dated 30 September, 2007 </a:t>
            </a:r>
            <a:r>
              <a:rPr lang="en-US" sz="1400" dirty="0" smtClean="0">
                <a:latin typeface="Times New Roman" pitchFamily="18" charset="0"/>
                <a:cs typeface="Times New Roman" pitchFamily="18" charset="0"/>
              </a:rPr>
              <a:t>(still a 07 Fiscal Year file) </a:t>
            </a:r>
            <a:r>
              <a:rPr lang="en-US" sz="1400" b="0" dirty="0" smtClean="0">
                <a:latin typeface="Times New Roman" pitchFamily="18" charset="0"/>
                <a:cs typeface="Times New Roman" pitchFamily="18" charset="0"/>
              </a:rPr>
              <a:t>is filed, this group of records will move to and replace the previous 6 month inactive files dated 1 October, 2007 through 31 March, 2008. </a:t>
            </a:r>
            <a:r>
              <a:rPr lang="en-US" sz="1400" dirty="0" smtClean="0">
                <a:latin typeface="Times New Roman" pitchFamily="18" charset="0"/>
                <a:cs typeface="Times New Roman" pitchFamily="18" charset="0"/>
              </a:rPr>
              <a:t>Files are rotated as a group in this manner for ease of management. </a:t>
            </a:r>
          </a:p>
          <a:p>
            <a:pPr>
              <a:lnSpc>
                <a:spcPct val="80000"/>
              </a:lnSpc>
              <a:buFont typeface="Wingdings" pitchFamily="2" charset="2"/>
              <a:buNone/>
            </a:pPr>
            <a:r>
              <a:rPr lang="en-US" sz="1400" b="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3) </a:t>
            </a:r>
            <a:r>
              <a:rPr lang="en-US" sz="1400" b="0" dirty="0" smtClean="0">
                <a:latin typeface="Times New Roman" pitchFamily="18" charset="0"/>
                <a:cs typeface="Times New Roman" pitchFamily="18" charset="0"/>
              </a:rPr>
              <a:t>Records that have reached the end of their 1 year inactive period are now considered “no longer needed for conducting business” and can be disposed of IAW AR 25-400-2, Chapter 7-4, Records Disposal. </a:t>
            </a:r>
          </a:p>
          <a:p>
            <a:pPr>
              <a:lnSpc>
                <a:spcPct val="80000"/>
              </a:lnSpc>
            </a:pPr>
            <a:endParaRPr lang="en-US" sz="1400" b="0" dirty="0" smtClean="0"/>
          </a:p>
          <a:p>
            <a:pPr>
              <a:lnSpc>
                <a:spcPct val="80000"/>
              </a:lnSpc>
              <a:buFont typeface="Wingdings" pitchFamily="2" charset="2"/>
              <a:buNone/>
            </a:pPr>
            <a:endParaRPr lang="en-US" sz="1400" dirty="0" smtClean="0"/>
          </a:p>
        </p:txBody>
      </p:sp>
    </p:spTree>
    <p:extLst>
      <p:ext uri="{BB962C8B-B14F-4D97-AF65-F5344CB8AC3E}">
        <p14:creationId xmlns:p14="http://schemas.microsoft.com/office/powerpoint/2010/main" xmlns="" val="32954329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24572" y="90086"/>
            <a:ext cx="8003966" cy="461665"/>
          </a:xfrm>
        </p:spPr>
        <p:txBody>
          <a:bodyPr/>
          <a:lstStyle/>
          <a:p>
            <a:r>
              <a:rPr lang="en-US" sz="2400" dirty="0" smtClean="0">
                <a:cs typeface="Times New Roman" pitchFamily="18" charset="0"/>
              </a:rPr>
              <a:t>Army Record Information Management System (ARIMS)</a:t>
            </a:r>
          </a:p>
        </p:txBody>
      </p:sp>
      <p:sp>
        <p:nvSpPr>
          <p:cNvPr id="71683" name="Rectangle 3"/>
          <p:cNvSpPr>
            <a:spLocks noGrp="1" noChangeArrowheads="1"/>
          </p:cNvSpPr>
          <p:nvPr>
            <p:ph idx="1"/>
          </p:nvPr>
        </p:nvSpPr>
        <p:spPr/>
        <p:txBody>
          <a:bodyPr/>
          <a:lstStyle/>
          <a:p>
            <a:pPr>
              <a:lnSpc>
                <a:spcPct val="80000"/>
              </a:lnSpc>
            </a:pPr>
            <a:r>
              <a:rPr lang="en-US" sz="2000" b="0" dirty="0" smtClean="0">
                <a:latin typeface="Times New Roman" pitchFamily="18" charset="0"/>
                <a:cs typeface="Times New Roman" pitchFamily="18" charset="0"/>
              </a:rPr>
              <a:t>To assist you in understanding ARIMS, we will discuss issues concerning the following areas: </a:t>
            </a:r>
          </a:p>
          <a:p>
            <a:pPr>
              <a:lnSpc>
                <a:spcPct val="80000"/>
              </a:lnSpc>
              <a:buFont typeface="Wingdings" pitchFamily="2" charset="2"/>
              <a:buNone/>
            </a:pPr>
            <a:endParaRPr lang="en-US" sz="2000" b="0" dirty="0" smtClean="0">
              <a:latin typeface="Times New Roman" pitchFamily="18" charset="0"/>
              <a:cs typeface="Times New Roman" pitchFamily="18" charset="0"/>
            </a:endParaRPr>
          </a:p>
          <a:p>
            <a:pPr>
              <a:lnSpc>
                <a:spcPct val="80000"/>
              </a:lnSpc>
            </a:pPr>
            <a:r>
              <a:rPr lang="en-US" sz="2000" dirty="0" smtClean="0">
                <a:latin typeface="Times New Roman" pitchFamily="18" charset="0"/>
                <a:cs typeface="Times New Roman" pitchFamily="18" charset="0"/>
              </a:rPr>
              <a:t>AR 25-400-2 (ARIMS). </a:t>
            </a:r>
            <a:r>
              <a:rPr lang="en-US" sz="2000" b="0" dirty="0" smtClean="0">
                <a:latin typeface="Times New Roman" pitchFamily="18" charset="0"/>
                <a:cs typeface="Times New Roman" pitchFamily="18" charset="0"/>
              </a:rPr>
              <a:t> Areas in AR 25-400-2 (ARIMS) that the Dining Facility Manager and personnel responsible for records review, evaluation, and management should be familiar with to effectively setup and maintain records and files.</a:t>
            </a:r>
          </a:p>
          <a:p>
            <a:pPr>
              <a:lnSpc>
                <a:spcPct val="80000"/>
              </a:lnSpc>
              <a:buFont typeface="Wingdings" pitchFamily="2" charset="2"/>
              <a:buNone/>
            </a:pPr>
            <a:endParaRPr lang="en-US" sz="2000" b="0" dirty="0" smtClean="0">
              <a:latin typeface="Times New Roman" pitchFamily="18" charset="0"/>
              <a:cs typeface="Times New Roman" pitchFamily="18" charset="0"/>
            </a:endParaRPr>
          </a:p>
          <a:p>
            <a:pPr>
              <a:lnSpc>
                <a:spcPct val="80000"/>
              </a:lnSpc>
            </a:pPr>
            <a:r>
              <a:rPr lang="en-US" sz="2000" dirty="0" smtClean="0">
                <a:latin typeface="Times New Roman" pitchFamily="18" charset="0"/>
                <a:cs typeface="Times New Roman" pitchFamily="18" charset="0"/>
              </a:rPr>
              <a:t>Dining Facility Filing Guidance. </a:t>
            </a:r>
            <a:r>
              <a:rPr lang="en-US" sz="2000" b="0" dirty="0" smtClean="0">
                <a:latin typeface="Times New Roman" pitchFamily="18" charset="0"/>
                <a:cs typeface="Times New Roman" pitchFamily="18" charset="0"/>
              </a:rPr>
              <a:t> Explanation and examples of effective files setup, file labeling, and files disposition. </a:t>
            </a:r>
          </a:p>
          <a:p>
            <a:pPr>
              <a:lnSpc>
                <a:spcPct val="80000"/>
              </a:lnSpc>
              <a:buFont typeface="Wingdings" pitchFamily="2" charset="2"/>
              <a:buNone/>
            </a:pPr>
            <a:endParaRPr lang="en-US" sz="2000" b="0" dirty="0" smtClean="0">
              <a:latin typeface="Times New Roman" pitchFamily="18" charset="0"/>
              <a:cs typeface="Times New Roman" pitchFamily="18" charset="0"/>
            </a:endParaRPr>
          </a:p>
          <a:p>
            <a:pPr>
              <a:lnSpc>
                <a:spcPct val="80000"/>
              </a:lnSpc>
            </a:pPr>
            <a:r>
              <a:rPr lang="en-US" sz="2000" dirty="0" smtClean="0">
                <a:latin typeface="Times New Roman" pitchFamily="18" charset="0"/>
                <a:cs typeface="Times New Roman" pitchFamily="18" charset="0"/>
              </a:rPr>
              <a:t>DA PAM 25-403.  </a:t>
            </a:r>
            <a:r>
              <a:rPr lang="en-US" sz="2000" b="0" dirty="0" smtClean="0">
                <a:latin typeface="Times New Roman" pitchFamily="18" charset="0"/>
                <a:cs typeface="Times New Roman" pitchFamily="18" charset="0"/>
              </a:rPr>
              <a:t>Guide to Record Keeping in the Army, this pamphlet provides operational procedures and guidelines for record keeping within the Army. It is to be used with AR 25-400-2.</a:t>
            </a:r>
          </a:p>
          <a:p>
            <a:pPr>
              <a:lnSpc>
                <a:spcPct val="80000"/>
              </a:lnSpc>
            </a:pPr>
            <a:endParaRPr lang="en-US" sz="2000" dirty="0" smtClean="0">
              <a:latin typeface="Times New Roman" pitchFamily="18" charset="0"/>
              <a:cs typeface="Times New Roman" pitchFamily="18" charset="0"/>
            </a:endParaRPr>
          </a:p>
          <a:p>
            <a:pPr>
              <a:lnSpc>
                <a:spcPct val="80000"/>
              </a:lnSpc>
            </a:pPr>
            <a:r>
              <a:rPr lang="en-US" sz="2000" dirty="0" smtClean="0">
                <a:latin typeface="Times New Roman" pitchFamily="18" charset="0"/>
                <a:cs typeface="Times New Roman" pitchFamily="18" charset="0"/>
              </a:rPr>
              <a:t>ARIMS Website.  </a:t>
            </a:r>
            <a:r>
              <a:rPr lang="en-US" sz="2000" b="0" dirty="0" smtClean="0">
                <a:latin typeface="Times New Roman" pitchFamily="18" charset="0"/>
                <a:cs typeface="Times New Roman" pitchFamily="18" charset="0"/>
              </a:rPr>
              <a:t>Familiarization https://www.arims.army.mil</a:t>
            </a:r>
            <a:endParaRPr lang="en-US" sz="2000" dirty="0" smtClean="0">
              <a:latin typeface="Times New Roman" pitchFamily="18" charset="0"/>
              <a:cs typeface="Times New Roman" pitchFamily="18" charset="0"/>
            </a:endParaRPr>
          </a:p>
          <a:p>
            <a:pPr>
              <a:lnSpc>
                <a:spcPct val="80000"/>
              </a:lnSpc>
              <a:buFont typeface="Wingdings" pitchFamily="2" charset="2"/>
              <a:buNone/>
            </a:pPr>
            <a:endParaRPr lang="en-US" sz="1800" b="0" dirty="0" smtClean="0"/>
          </a:p>
          <a:p>
            <a:pPr>
              <a:lnSpc>
                <a:spcPct val="80000"/>
              </a:lnSpc>
              <a:buFont typeface="Wingdings" pitchFamily="2" charset="2"/>
              <a:buNone/>
            </a:pPr>
            <a:endParaRPr lang="en-US" sz="1800" b="0" dirty="0" smtClean="0"/>
          </a:p>
        </p:txBody>
      </p:sp>
    </p:spTree>
    <p:extLst>
      <p:ext uri="{BB962C8B-B14F-4D97-AF65-F5344CB8AC3E}">
        <p14:creationId xmlns:p14="http://schemas.microsoft.com/office/powerpoint/2010/main" xmlns="" val="23635804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767574" y="1"/>
            <a:ext cx="4447051" cy="668214"/>
          </a:xfrm>
        </p:spPr>
        <p:txBody>
          <a:bodyPr/>
          <a:lstStyle/>
          <a:p>
            <a:r>
              <a:rPr lang="en-US" sz="2400" dirty="0" smtClean="0">
                <a:cs typeface="Times New Roman" pitchFamily="18" charset="0"/>
              </a:rPr>
              <a:t>ARIMS</a:t>
            </a:r>
            <a:br>
              <a:rPr lang="en-US" sz="2400" dirty="0" smtClean="0">
                <a:cs typeface="Times New Roman" pitchFamily="18" charset="0"/>
              </a:rPr>
            </a:br>
            <a:r>
              <a:rPr lang="en-US" sz="2400" dirty="0" smtClean="0">
                <a:cs typeface="Times New Roman" pitchFamily="18" charset="0"/>
              </a:rPr>
              <a:t>Guide to Army Record Keeping</a:t>
            </a:r>
          </a:p>
        </p:txBody>
      </p:sp>
      <p:sp>
        <p:nvSpPr>
          <p:cNvPr id="88067" name="Rectangle 3"/>
          <p:cNvSpPr>
            <a:spLocks noGrp="1" noChangeArrowheads="1"/>
          </p:cNvSpPr>
          <p:nvPr>
            <p:ph idx="1"/>
          </p:nvPr>
        </p:nvSpPr>
        <p:spPr>
          <a:xfrm>
            <a:off x="457200" y="1676400"/>
            <a:ext cx="8229600" cy="4648200"/>
          </a:xfrm>
        </p:spPr>
        <p:txBody>
          <a:bodyPr/>
          <a:lstStyle/>
          <a:p>
            <a:r>
              <a:rPr lang="en-US" sz="2000" dirty="0" smtClean="0">
                <a:latin typeface="Times New Roman" pitchFamily="18" charset="0"/>
                <a:cs typeface="Times New Roman" pitchFamily="18" charset="0"/>
              </a:rPr>
              <a:t>Dated 11 August 2008.</a:t>
            </a:r>
          </a:p>
          <a:p>
            <a:r>
              <a:rPr lang="en-US" sz="2000" dirty="0" smtClean="0">
                <a:latin typeface="Times New Roman" pitchFamily="18" charset="0"/>
                <a:cs typeface="Times New Roman" pitchFamily="18" charset="0"/>
              </a:rPr>
              <a:t>Should be used in conjunction with AR 25-400-2</a:t>
            </a:r>
          </a:p>
          <a:p>
            <a:r>
              <a:rPr lang="en-US" sz="2000" dirty="0" smtClean="0">
                <a:latin typeface="Times New Roman" pitchFamily="18" charset="0"/>
                <a:cs typeface="Times New Roman" pitchFamily="18" charset="0"/>
              </a:rPr>
              <a:t>Describes functions of the records administrator, records manager, record coordinator, and service manager.</a:t>
            </a:r>
          </a:p>
          <a:p>
            <a:r>
              <a:rPr lang="en-US" sz="2000" dirty="0" smtClean="0">
                <a:latin typeface="Times New Roman" pitchFamily="18" charset="0"/>
                <a:cs typeface="Times New Roman" pitchFamily="18" charset="0"/>
              </a:rPr>
              <a:t>Appointment orders necessary for all above stated functions. Dining facility administration NCOIC would be the records coordinator for the unit (DFAC).</a:t>
            </a:r>
          </a:p>
          <a:p>
            <a:r>
              <a:rPr lang="en-US" sz="2000" dirty="0" smtClean="0">
                <a:latin typeface="Times New Roman" pitchFamily="18" charset="0"/>
                <a:cs typeface="Times New Roman" pitchFamily="18" charset="0"/>
              </a:rPr>
              <a:t>Helps to simplify use of the regulation.</a:t>
            </a:r>
          </a:p>
          <a:p>
            <a:endParaRPr lang="en-US" sz="2800" dirty="0" smtClean="0"/>
          </a:p>
        </p:txBody>
      </p:sp>
    </p:spTree>
    <p:extLst>
      <p:ext uri="{BB962C8B-B14F-4D97-AF65-F5344CB8AC3E}">
        <p14:creationId xmlns:p14="http://schemas.microsoft.com/office/powerpoint/2010/main" xmlns="" val="24477620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0"/>
            <a:ext cx="8229600" cy="659423"/>
          </a:xfrm>
        </p:spPr>
        <p:txBody>
          <a:bodyPr/>
          <a:lstStyle/>
          <a:p>
            <a:r>
              <a:rPr lang="en-US" dirty="0" smtClean="0">
                <a:latin typeface="Times New Roman" pitchFamily="18" charset="0"/>
                <a:cs typeface="Times New Roman" pitchFamily="18" charset="0"/>
              </a:rPr>
              <a:t>ARIMS Website</a:t>
            </a:r>
          </a:p>
        </p:txBody>
      </p:sp>
      <p:sp>
        <p:nvSpPr>
          <p:cNvPr id="89091" name="Rectangle 3"/>
          <p:cNvSpPr>
            <a:spLocks noGrp="1" noChangeArrowheads="1"/>
          </p:cNvSpPr>
          <p:nvPr>
            <p:ph idx="1"/>
          </p:nvPr>
        </p:nvSpPr>
        <p:spPr>
          <a:xfrm>
            <a:off x="457200" y="1066801"/>
            <a:ext cx="8229600" cy="4572000"/>
          </a:xfrm>
        </p:spPr>
        <p:txBody>
          <a:bodyPr/>
          <a:lstStyle/>
          <a:p>
            <a:endParaRPr lang="en-US" b="0" dirty="0" smtClean="0"/>
          </a:p>
          <a:p>
            <a:r>
              <a:rPr lang="en-US" sz="2000" b="1" dirty="0" smtClean="0">
                <a:latin typeface="Times New Roman" pitchFamily="18" charset="0"/>
                <a:cs typeface="Times New Roman" pitchFamily="18" charset="0"/>
              </a:rPr>
              <a:t>ARIMS</a:t>
            </a:r>
            <a:r>
              <a:rPr lang="en-US" sz="2000" dirty="0" smtClean="0">
                <a:latin typeface="Times New Roman" pitchFamily="18" charset="0"/>
                <a:cs typeface="Times New Roman" pitchFamily="18" charset="0"/>
              </a:rPr>
              <a:t> website https://www.arims.army.mil</a:t>
            </a:r>
          </a:p>
          <a:p>
            <a:pPr>
              <a:buFont typeface="Wingdings" pitchFamily="2" charset="2"/>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Records management tools</a:t>
            </a:r>
          </a:p>
          <a:p>
            <a:pPr>
              <a:buFont typeface="Wingdings" pitchFamily="2" charset="2"/>
              <a:buNone/>
            </a:pPr>
            <a:r>
              <a:rPr lang="en-US" sz="2000" dirty="0" smtClean="0">
                <a:latin typeface="Times New Roman" pitchFamily="18" charset="0"/>
                <a:cs typeface="Times New Roman" pitchFamily="18" charset="0"/>
              </a:rPr>
              <a:t>     - records retention schedules</a:t>
            </a:r>
          </a:p>
          <a:p>
            <a:pPr>
              <a:buFont typeface="Wingdings" pitchFamily="2" charset="2"/>
              <a:buNone/>
            </a:pPr>
            <a:r>
              <a:rPr lang="en-US" sz="2000" dirty="0" smtClean="0">
                <a:latin typeface="Times New Roman" pitchFamily="18" charset="0"/>
                <a:cs typeface="Times New Roman" pitchFamily="18" charset="0"/>
              </a:rPr>
              <a:t>     - create office records list (ORL)</a:t>
            </a:r>
          </a:p>
          <a:p>
            <a:pPr>
              <a:buFont typeface="Wingdings" pitchFamily="2" charset="2"/>
              <a:buNone/>
            </a:pPr>
            <a:r>
              <a:rPr lang="en-US" sz="2000" dirty="0" smtClean="0">
                <a:latin typeface="Times New Roman" pitchFamily="18" charset="0"/>
                <a:cs typeface="Times New Roman" pitchFamily="18" charset="0"/>
              </a:rPr>
              <a:t>     - print file labels</a:t>
            </a:r>
          </a:p>
          <a:p>
            <a:pPr>
              <a:buFont typeface="Wingdings" pitchFamily="2" charset="2"/>
              <a:buNone/>
            </a:pPr>
            <a:endParaRPr lang="en-US" sz="2000" dirty="0" smtClean="0">
              <a:latin typeface="Times New Roman" pitchFamily="18" charset="0"/>
              <a:cs typeface="Times New Roman" pitchFamily="18" charset="0"/>
            </a:endParaRPr>
          </a:p>
          <a:p>
            <a:pPr>
              <a:buSzPct val="90000"/>
              <a:buFont typeface="Arial" pitchFamily="34" charset="0"/>
              <a:buChar char="•"/>
            </a:pPr>
            <a:r>
              <a:rPr lang="en-US" sz="2000" dirty="0" smtClean="0">
                <a:latin typeface="Times New Roman" pitchFamily="18" charset="0"/>
                <a:cs typeface="Times New Roman" pitchFamily="18" charset="0"/>
              </a:rPr>
              <a:t>A great tool to learn</a:t>
            </a:r>
          </a:p>
          <a:p>
            <a:pPr>
              <a:buSzPct val="90000"/>
              <a:buFont typeface="Arial" pitchFamily="34" charset="0"/>
              <a:buChar char="•"/>
            </a:pPr>
            <a:endParaRPr lang="en-US" sz="2000" dirty="0" smtClean="0">
              <a:latin typeface="Times New Roman" pitchFamily="18" charset="0"/>
              <a:cs typeface="Times New Roman" pitchFamily="18" charset="0"/>
            </a:endParaRPr>
          </a:p>
          <a:p>
            <a:pPr>
              <a:buSzPct val="90000"/>
              <a:buFont typeface="Arial" pitchFamily="34" charset="0"/>
              <a:buChar char="•"/>
            </a:pPr>
            <a:r>
              <a:rPr lang="en-US" sz="2000" dirty="0" smtClean="0">
                <a:latin typeface="Times New Roman" pitchFamily="18" charset="0"/>
                <a:cs typeface="Times New Roman" pitchFamily="18" charset="0"/>
              </a:rPr>
              <a:t>Utilize as needed i.e. file labels, RRS, ORL’s</a:t>
            </a:r>
          </a:p>
          <a:p>
            <a:pPr>
              <a:buFont typeface="Wingdings" pitchFamily="2" charset="2"/>
              <a:buNone/>
            </a:pPr>
            <a:endParaRPr lang="en-US" dirty="0" smtClean="0"/>
          </a:p>
        </p:txBody>
      </p:sp>
    </p:spTree>
    <p:extLst>
      <p:ext uri="{BB962C8B-B14F-4D97-AF65-F5344CB8AC3E}">
        <p14:creationId xmlns:p14="http://schemas.microsoft.com/office/powerpoint/2010/main" xmlns="" val="16676811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800600" y="304800"/>
            <a:ext cx="76200" cy="914400"/>
          </a:xfrm>
        </p:spPr>
        <p:txBody>
          <a:bodyPr/>
          <a:lstStyle/>
          <a:p>
            <a:r>
              <a:rPr lang="en-US" dirty="0" smtClean="0"/>
              <a:t>                     </a:t>
            </a:r>
          </a:p>
        </p:txBody>
      </p:sp>
      <p:sp>
        <p:nvSpPr>
          <p:cNvPr id="91139" name="Rectangle 3"/>
          <p:cNvSpPr>
            <a:spLocks noGrp="1" noChangeArrowheads="1"/>
          </p:cNvSpPr>
          <p:nvPr>
            <p:ph idx="1"/>
          </p:nvPr>
        </p:nvSpPr>
        <p:spPr>
          <a:xfrm>
            <a:off x="914400" y="990601"/>
            <a:ext cx="7086600" cy="4953000"/>
          </a:xfrm>
        </p:spPr>
        <p:txBody>
          <a:bodyPr/>
          <a:lstStyle/>
          <a:p>
            <a:pPr>
              <a:buFont typeface="Wingdings" pitchFamily="2" charset="2"/>
              <a:buNone/>
            </a:pPr>
            <a:endParaRPr lang="en-US" dirty="0" smtClean="0"/>
          </a:p>
          <a:p>
            <a:pPr>
              <a:buFont typeface="Wingdings" pitchFamily="2" charset="2"/>
              <a:buNone/>
            </a:pPr>
            <a:r>
              <a:rPr lang="en-US" dirty="0" smtClean="0"/>
              <a:t>             </a:t>
            </a:r>
          </a:p>
          <a:p>
            <a:pPr algn="ctr">
              <a:buFont typeface="Wingdings" pitchFamily="2" charset="2"/>
              <a:buNone/>
            </a:pPr>
            <a:r>
              <a:rPr lang="en-US" b="1" i="1" dirty="0" smtClean="0">
                <a:solidFill>
                  <a:schemeClr val="tx1">
                    <a:lumMod val="95000"/>
                    <a:lumOff val="5000"/>
                  </a:schemeClr>
                </a:solidFill>
                <a:latin typeface="Times New Roman" pitchFamily="18" charset="0"/>
                <a:cs typeface="Times New Roman" pitchFamily="18" charset="0"/>
              </a:rPr>
              <a:t>               </a:t>
            </a:r>
            <a:r>
              <a:rPr lang="en-US" sz="3200" b="1" i="1" dirty="0" smtClean="0">
                <a:solidFill>
                  <a:schemeClr val="tx1">
                    <a:lumMod val="95000"/>
                    <a:lumOff val="5000"/>
                  </a:schemeClr>
                </a:solidFill>
                <a:latin typeface="Times New Roman" pitchFamily="18" charset="0"/>
                <a:cs typeface="Times New Roman" pitchFamily="18" charset="0"/>
              </a:rPr>
              <a:t>DINING FACILITY</a:t>
            </a:r>
          </a:p>
          <a:p>
            <a:pPr algn="ctr">
              <a:buFont typeface="Wingdings" pitchFamily="2" charset="2"/>
              <a:buNone/>
            </a:pPr>
            <a:r>
              <a:rPr lang="en-US" sz="3200" b="1" i="1" dirty="0" smtClean="0">
                <a:solidFill>
                  <a:schemeClr val="tx1">
                    <a:lumMod val="95000"/>
                    <a:lumOff val="5000"/>
                  </a:schemeClr>
                </a:solidFill>
                <a:latin typeface="Times New Roman" pitchFamily="18" charset="0"/>
                <a:cs typeface="Times New Roman" pitchFamily="18" charset="0"/>
              </a:rPr>
              <a:t>          FILES MANAGEMENT</a:t>
            </a:r>
            <a:r>
              <a:rPr lang="en-US" b="1" dirty="0" smtClean="0">
                <a:solidFill>
                  <a:schemeClr val="tx1">
                    <a:lumMod val="95000"/>
                    <a:lumOff val="5000"/>
                  </a:schemeClr>
                </a:solidFill>
                <a:latin typeface="Times New Roman" pitchFamily="18" charset="0"/>
                <a:cs typeface="Times New Roman" pitchFamily="18" charset="0"/>
              </a:rPr>
              <a:t> </a:t>
            </a:r>
          </a:p>
          <a:p>
            <a:pPr>
              <a:buFont typeface="Wingdings" pitchFamily="2" charset="2"/>
              <a:buNone/>
            </a:pPr>
            <a:r>
              <a:rPr lang="en-US" b="1" dirty="0" smtClean="0">
                <a:solidFill>
                  <a:schemeClr val="tx1">
                    <a:lumMod val="95000"/>
                    <a:lumOff val="5000"/>
                  </a:schemeClr>
                </a:solidFill>
                <a:latin typeface="Times New Roman" pitchFamily="18" charset="0"/>
                <a:cs typeface="Times New Roman" pitchFamily="18" charset="0"/>
              </a:rPr>
              <a:t>                                          ?  </a:t>
            </a:r>
            <a:r>
              <a:rPr lang="en-US" dirty="0" smtClean="0">
                <a:latin typeface="Times New Roman" pitchFamily="18" charset="0"/>
                <a:cs typeface="Times New Roman" pitchFamily="18" charset="0"/>
              </a:rPr>
              <a:t>             </a:t>
            </a:r>
            <a:r>
              <a:rPr lang="en-US" dirty="0" smtClean="0"/>
              <a:t>   </a:t>
            </a:r>
          </a:p>
          <a:p>
            <a:pPr>
              <a:buFont typeface="Wingdings" pitchFamily="2" charset="2"/>
              <a:buNone/>
            </a:pPr>
            <a:r>
              <a:rPr lang="en-US" dirty="0" smtClean="0"/>
              <a:t>                  </a:t>
            </a:r>
          </a:p>
        </p:txBody>
      </p:sp>
    </p:spTree>
    <p:extLst>
      <p:ext uri="{BB962C8B-B14F-4D97-AF65-F5344CB8AC3E}">
        <p14:creationId xmlns:p14="http://schemas.microsoft.com/office/powerpoint/2010/main" xmlns="" val="20789877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659423"/>
          </a:xfrm>
        </p:spPr>
        <p:txBody>
          <a:bodyPr/>
          <a:lstStyle/>
          <a:p>
            <a:r>
              <a:rPr lang="en-US" dirty="0" smtClean="0">
                <a:latin typeface="Times New Roman" pitchFamily="18" charset="0"/>
                <a:cs typeface="Times New Roman" pitchFamily="18" charset="0"/>
              </a:rPr>
              <a:t>ARIMS </a:t>
            </a:r>
          </a:p>
        </p:txBody>
      </p:sp>
      <p:sp>
        <p:nvSpPr>
          <p:cNvPr id="72707" name="Rectangle 3"/>
          <p:cNvSpPr>
            <a:spLocks noGrp="1" noChangeArrowheads="1"/>
          </p:cNvSpPr>
          <p:nvPr>
            <p:ph idx="1"/>
          </p:nvPr>
        </p:nvSpPr>
        <p:spPr>
          <a:xfrm>
            <a:off x="609600" y="1219200"/>
            <a:ext cx="7772400" cy="4876800"/>
          </a:xfrm>
        </p:spPr>
        <p:txBody>
          <a:bodyPr/>
          <a:lstStyle/>
          <a:p>
            <a:pPr>
              <a:lnSpc>
                <a:spcPct val="80000"/>
              </a:lnSpc>
              <a:buFont typeface="Wingdings" pitchFamily="2" charset="2"/>
              <a:buNone/>
            </a:pPr>
            <a:r>
              <a:rPr lang="en-US" sz="2000" dirty="0" smtClean="0"/>
              <a:t> </a:t>
            </a:r>
            <a:r>
              <a:rPr lang="en-US" sz="2000" dirty="0" smtClean="0">
                <a:latin typeface="Times New Roman" pitchFamily="18" charset="0"/>
                <a:cs typeface="Times New Roman" pitchFamily="18" charset="0"/>
              </a:rPr>
              <a:t>Principles of ARIMS </a:t>
            </a:r>
            <a:endParaRPr lang="en-US" sz="2000" b="0" dirty="0" smtClean="0">
              <a:latin typeface="Times New Roman" pitchFamily="18" charset="0"/>
              <a:cs typeface="Times New Roman" pitchFamily="18" charset="0"/>
            </a:endParaRPr>
          </a:p>
          <a:p>
            <a:pPr>
              <a:lnSpc>
                <a:spcPct val="80000"/>
              </a:lnSpc>
            </a:pPr>
            <a:r>
              <a:rPr lang="en-US" sz="2000" b="0" dirty="0" smtClean="0">
                <a:latin typeface="Times New Roman" pitchFamily="18" charset="0"/>
                <a:cs typeface="Times New Roman" pitchFamily="18" charset="0"/>
              </a:rPr>
              <a:t>ARIMS focuses on the management of long-term and permanent records and allows the business process (Management) to manage the short-term records. Simplifies recordkeeping. All records are categorized as two types.</a:t>
            </a:r>
          </a:p>
          <a:p>
            <a:pPr>
              <a:lnSpc>
                <a:spcPct val="80000"/>
              </a:lnSpc>
              <a:buNone/>
            </a:pPr>
            <a:endParaRPr lang="en-US" sz="2000" b="0" dirty="0" smtClean="0">
              <a:latin typeface="Times New Roman" pitchFamily="18" charset="0"/>
              <a:cs typeface="Times New Roman" pitchFamily="18" charset="0"/>
            </a:endParaRPr>
          </a:p>
          <a:p>
            <a:pPr>
              <a:lnSpc>
                <a:spcPct val="80000"/>
              </a:lnSpc>
            </a:pPr>
            <a:r>
              <a:rPr lang="en-US" sz="2000" b="0" dirty="0" smtClean="0">
                <a:latin typeface="Times New Roman" pitchFamily="18" charset="0"/>
                <a:cs typeface="Times New Roman" pitchFamily="18" charset="0"/>
              </a:rPr>
              <a:t>Short-term: No value beyond the business process.</a:t>
            </a:r>
          </a:p>
          <a:p>
            <a:pPr>
              <a:lnSpc>
                <a:spcPct val="80000"/>
              </a:lnSpc>
              <a:buNone/>
            </a:pPr>
            <a:endParaRPr lang="en-US" sz="2000" b="0" dirty="0" smtClean="0">
              <a:latin typeface="Times New Roman" pitchFamily="18" charset="0"/>
              <a:cs typeface="Times New Roman" pitchFamily="18" charset="0"/>
            </a:endParaRPr>
          </a:p>
          <a:p>
            <a:pPr>
              <a:lnSpc>
                <a:spcPct val="80000"/>
              </a:lnSpc>
            </a:pPr>
            <a:r>
              <a:rPr lang="en-US" sz="2000" b="0" dirty="0" smtClean="0">
                <a:latin typeface="Times New Roman" pitchFamily="18" charset="0"/>
                <a:cs typeface="Times New Roman" pitchFamily="18" charset="0"/>
              </a:rPr>
              <a:t>Long Term: For historical, lessons learned, audit purposes, or research.</a:t>
            </a:r>
          </a:p>
          <a:p>
            <a:pPr>
              <a:lnSpc>
                <a:spcPct val="80000"/>
              </a:lnSpc>
              <a:buFont typeface="Wingdings" pitchFamily="2" charset="2"/>
              <a:buNone/>
            </a:pPr>
            <a:r>
              <a:rPr lang="en-US" sz="2000" b="0" dirty="0" smtClean="0">
                <a:latin typeface="Times New Roman" pitchFamily="18" charset="0"/>
                <a:cs typeface="Times New Roman" pitchFamily="18" charset="0"/>
              </a:rPr>
              <a:t> </a:t>
            </a:r>
          </a:p>
          <a:p>
            <a:pPr>
              <a:lnSpc>
                <a:spcPct val="80000"/>
              </a:lnSpc>
            </a:pPr>
            <a:r>
              <a:rPr lang="en-US" sz="2000" dirty="0" smtClean="0">
                <a:latin typeface="Times New Roman" pitchFamily="18" charset="0"/>
                <a:cs typeface="Times New Roman" pitchFamily="18" charset="0"/>
              </a:rPr>
              <a:t>What does this mean to the dining facility? </a:t>
            </a:r>
            <a:r>
              <a:rPr lang="en-US" sz="2000" b="0" dirty="0" smtClean="0">
                <a:latin typeface="Times New Roman" pitchFamily="18" charset="0"/>
                <a:cs typeface="Times New Roman" pitchFamily="18" charset="0"/>
              </a:rPr>
              <a:t> ARIMS only requires a minimum of information on short-term records for identification: this is the majority of the forms and AFMIS reports used in the dining facility. In short: Keep it simple. </a:t>
            </a:r>
          </a:p>
          <a:p>
            <a:pPr>
              <a:lnSpc>
                <a:spcPct val="80000"/>
              </a:lnSpc>
              <a:buFont typeface="Wingdings" pitchFamily="2" charset="2"/>
              <a:buNone/>
            </a:pPr>
            <a:endParaRPr lang="en-US" sz="2000" dirty="0" smtClean="0"/>
          </a:p>
        </p:txBody>
      </p:sp>
    </p:spTree>
    <p:extLst>
      <p:ext uri="{BB962C8B-B14F-4D97-AF65-F5344CB8AC3E}">
        <p14:creationId xmlns:p14="http://schemas.microsoft.com/office/powerpoint/2010/main" xmlns="" val="41606512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799720" y="-72598"/>
            <a:ext cx="3544560" cy="830997"/>
          </a:xfrm>
        </p:spPr>
        <p:txBody>
          <a:bodyPr/>
          <a:lstStyle/>
          <a:p>
            <a:r>
              <a:rPr lang="en-US" sz="2400" dirty="0" smtClean="0">
                <a:cs typeface="Times New Roman" pitchFamily="18" charset="0"/>
              </a:rPr>
              <a:t>ARIMS  </a:t>
            </a:r>
            <a:br>
              <a:rPr lang="en-US" sz="2400" dirty="0" smtClean="0">
                <a:cs typeface="Times New Roman" pitchFamily="18" charset="0"/>
              </a:rPr>
            </a:br>
            <a:r>
              <a:rPr lang="en-US" sz="2400" dirty="0" smtClean="0">
                <a:cs typeface="Times New Roman" pitchFamily="18" charset="0"/>
              </a:rPr>
              <a:t>Labeling and Disposition</a:t>
            </a:r>
          </a:p>
        </p:txBody>
      </p:sp>
      <p:sp>
        <p:nvSpPr>
          <p:cNvPr id="73731" name="Rectangle 3"/>
          <p:cNvSpPr>
            <a:spLocks noGrp="1" noChangeArrowheads="1"/>
          </p:cNvSpPr>
          <p:nvPr>
            <p:ph idx="1"/>
          </p:nvPr>
        </p:nvSpPr>
        <p:spPr/>
        <p:txBody>
          <a:bodyPr/>
          <a:lstStyle/>
          <a:p>
            <a:pPr>
              <a:lnSpc>
                <a:spcPct val="80000"/>
              </a:lnSpc>
            </a:pPr>
            <a:r>
              <a:rPr lang="en-US" sz="2000" dirty="0" smtClean="0">
                <a:latin typeface="Times New Roman" pitchFamily="18" charset="0"/>
                <a:cs typeface="Times New Roman" pitchFamily="18" charset="0"/>
              </a:rPr>
              <a:t>An Example of the above is - </a:t>
            </a:r>
            <a:r>
              <a:rPr lang="en-US" sz="2000" b="0" dirty="0" smtClean="0">
                <a:latin typeface="Times New Roman" pitchFamily="18" charset="0"/>
                <a:cs typeface="Times New Roman" pitchFamily="18" charset="0"/>
              </a:rPr>
              <a:t>The Kitchen Requisition and Returns Worksheet used by the shift during production. Once the information from this worksheet is entered into AFMIS and the Kitchen Requisition and Returns Report is printed, the worksheet can be disposed of. There is no business need to retain the worksheet.</a:t>
            </a:r>
          </a:p>
          <a:p>
            <a:pPr>
              <a:lnSpc>
                <a:spcPct val="80000"/>
              </a:lnSpc>
            </a:pPr>
            <a:r>
              <a:rPr lang="en-US" sz="2000" b="0" dirty="0" smtClean="0">
                <a:latin typeface="Times New Roman" pitchFamily="18" charset="0"/>
                <a:cs typeface="Times New Roman" pitchFamily="18" charset="0"/>
              </a:rPr>
              <a:t>Disposition instructions are coded and begin with the letter “K” for keep or “T” for transfer, followed by an “E” for event when applicable. (i.e. KE, or TE).</a:t>
            </a:r>
          </a:p>
          <a:p>
            <a:pPr lvl="1">
              <a:lnSpc>
                <a:spcPct val="80000"/>
              </a:lnSpc>
            </a:pPr>
            <a:r>
              <a:rPr lang="en-US" sz="2000" b="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All K codes </a:t>
            </a:r>
            <a:r>
              <a:rPr lang="en-US" sz="2000" b="0" dirty="0" smtClean="0">
                <a:latin typeface="Times New Roman" pitchFamily="18" charset="0"/>
                <a:cs typeface="Times New Roman" pitchFamily="18" charset="0"/>
              </a:rPr>
              <a:t>apply to short-term records that are kept according to the business process until no longer needed (or until no longer needed for business after an event occurs) not to exceed 6 years. </a:t>
            </a:r>
          </a:p>
          <a:p>
            <a:pPr lvl="1">
              <a:lnSpc>
                <a:spcPct val="80000"/>
              </a:lnSpc>
            </a:pPr>
            <a:r>
              <a:rPr lang="en-US" sz="2000" dirty="0" smtClean="0">
                <a:latin typeface="Times New Roman" pitchFamily="18" charset="0"/>
                <a:cs typeface="Times New Roman" pitchFamily="18" charset="0"/>
              </a:rPr>
              <a:t>The T codes </a:t>
            </a:r>
            <a:r>
              <a:rPr lang="en-US" sz="2000" b="0" dirty="0" smtClean="0">
                <a:latin typeface="Times New Roman" pitchFamily="18" charset="0"/>
                <a:cs typeface="Times New Roman" pitchFamily="18" charset="0"/>
              </a:rPr>
              <a:t>apply to long-term (retentions over 6 years) and permanent records, with a few exceptions for records involving individual rights and interests. Disposition is applied by the servicing Records Holding Area (RHA) or the Army Electronic Archives to which records are transferred.</a:t>
            </a:r>
          </a:p>
          <a:p>
            <a:pPr lvl="1">
              <a:lnSpc>
                <a:spcPct val="80000"/>
              </a:lnSpc>
            </a:pPr>
            <a:r>
              <a:rPr lang="en-US" sz="2000" b="0" dirty="0" smtClean="0">
                <a:latin typeface="Times New Roman" pitchFamily="18" charset="0"/>
                <a:cs typeface="Times New Roman" pitchFamily="18" charset="0"/>
              </a:rPr>
              <a:t>Once the period of time is met the record should be destroyed</a:t>
            </a:r>
          </a:p>
          <a:p>
            <a:pPr>
              <a:lnSpc>
                <a:spcPct val="80000"/>
              </a:lnSpc>
              <a:buFont typeface="Wingdings" pitchFamily="2" charset="2"/>
              <a:buNone/>
            </a:pPr>
            <a:endParaRPr lang="en-US" sz="2000" b="0" dirty="0" smtClean="0"/>
          </a:p>
        </p:txBody>
      </p:sp>
    </p:spTree>
    <p:extLst>
      <p:ext uri="{BB962C8B-B14F-4D97-AF65-F5344CB8AC3E}">
        <p14:creationId xmlns:p14="http://schemas.microsoft.com/office/powerpoint/2010/main" xmlns="" val="38054512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54697" y="-72598"/>
            <a:ext cx="3544560" cy="830997"/>
          </a:xfrm>
        </p:spPr>
        <p:txBody>
          <a:bodyPr/>
          <a:lstStyle/>
          <a:p>
            <a:r>
              <a:rPr lang="en-US" sz="2400" dirty="0" smtClean="0">
                <a:cs typeface="Times New Roman" pitchFamily="18" charset="0"/>
              </a:rPr>
              <a:t>ARIMS </a:t>
            </a:r>
            <a:br>
              <a:rPr lang="en-US" sz="2400" dirty="0" smtClean="0">
                <a:cs typeface="Times New Roman" pitchFamily="18" charset="0"/>
              </a:rPr>
            </a:br>
            <a:r>
              <a:rPr lang="en-US" sz="2400" dirty="0" smtClean="0">
                <a:cs typeface="Times New Roman" pitchFamily="18" charset="0"/>
              </a:rPr>
              <a:t>Labeling and Disposition</a:t>
            </a:r>
          </a:p>
        </p:txBody>
      </p:sp>
      <p:sp>
        <p:nvSpPr>
          <p:cNvPr id="74755" name="Rectangle 3"/>
          <p:cNvSpPr>
            <a:spLocks noGrp="1" noChangeArrowheads="1"/>
          </p:cNvSpPr>
          <p:nvPr>
            <p:ph idx="1"/>
          </p:nvPr>
        </p:nvSpPr>
        <p:spPr>
          <a:xfrm>
            <a:off x="457200" y="1107831"/>
            <a:ext cx="8229600" cy="3877407"/>
          </a:xfrm>
        </p:spPr>
        <p:txBody>
          <a:bodyPr/>
          <a:lstStyle/>
          <a:p>
            <a:endParaRPr lang="en-US" b="0" dirty="0" smtClean="0"/>
          </a:p>
          <a:p>
            <a:r>
              <a:rPr lang="en-US" sz="2000" b="0" dirty="0" smtClean="0">
                <a:latin typeface="Times New Roman" pitchFamily="18" charset="0"/>
                <a:cs typeface="Times New Roman" pitchFamily="18" charset="0"/>
              </a:rPr>
              <a:t>At a minimum, identification of the records should include a description of each record category, to indicate which are transfers (T) and which are keep (K) records. </a:t>
            </a:r>
          </a:p>
          <a:p>
            <a:endParaRPr lang="en-US" sz="2000" b="0" dirty="0" smtClean="0">
              <a:latin typeface="Times New Roman" pitchFamily="18" charset="0"/>
              <a:cs typeface="Times New Roman" pitchFamily="18" charset="0"/>
            </a:endParaRPr>
          </a:p>
          <a:p>
            <a:r>
              <a:rPr lang="en-US" sz="2000" b="0" dirty="0" smtClean="0">
                <a:latin typeface="Times New Roman" pitchFamily="18" charset="0"/>
                <a:cs typeface="Times New Roman" pitchFamily="18" charset="0"/>
              </a:rPr>
              <a:t>Retention periods for K records will be stated in the prescribing directive. The dining facility K record Retention schedule is found in DA Pam 30-22, paragraph 1-5 c which is the prescribing directive for dining facilities.</a:t>
            </a:r>
          </a:p>
          <a:p>
            <a:pPr>
              <a:buFont typeface="Wingdings" pitchFamily="2" charset="2"/>
              <a:buNone/>
            </a:pPr>
            <a:endParaRPr lang="en-US" sz="2000" b="0" dirty="0" smtClean="0">
              <a:latin typeface="Times New Roman" pitchFamily="18" charset="0"/>
              <a:cs typeface="Times New Roman" pitchFamily="18" charset="0"/>
            </a:endParaRPr>
          </a:p>
          <a:p>
            <a:pPr>
              <a:buFont typeface="Wingdings" pitchFamily="2" charset="2"/>
              <a:buNone/>
            </a:pPr>
            <a:endParaRPr lang="en-US" sz="2400" b="0" dirty="0" smtClean="0"/>
          </a:p>
          <a:p>
            <a:endParaRPr lang="en-US" sz="2400" b="0" dirty="0" smtClean="0"/>
          </a:p>
          <a:p>
            <a:pPr>
              <a:buFont typeface="Wingdings" pitchFamily="2" charset="2"/>
              <a:buNone/>
            </a:pPr>
            <a:endParaRPr lang="en-US" sz="2400" dirty="0" smtClean="0"/>
          </a:p>
        </p:txBody>
      </p:sp>
    </p:spTree>
    <p:extLst>
      <p:ext uri="{BB962C8B-B14F-4D97-AF65-F5344CB8AC3E}">
        <p14:creationId xmlns:p14="http://schemas.microsoft.com/office/powerpoint/2010/main" xmlns="" val="36671838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641824" y="68101"/>
            <a:ext cx="3860351" cy="523220"/>
          </a:xfrm>
        </p:spPr>
        <p:txBody>
          <a:bodyPr/>
          <a:lstStyle/>
          <a:p>
            <a:r>
              <a:rPr lang="en-US" dirty="0" smtClean="0">
                <a:cs typeface="Times New Roman" pitchFamily="18" charset="0"/>
              </a:rPr>
              <a:t>ARIMS DFAC Labeling</a:t>
            </a:r>
          </a:p>
        </p:txBody>
      </p:sp>
      <p:sp>
        <p:nvSpPr>
          <p:cNvPr id="78851" name="Rectangle 3"/>
          <p:cNvSpPr>
            <a:spLocks noGrp="1" noChangeArrowheads="1"/>
          </p:cNvSpPr>
          <p:nvPr>
            <p:ph idx="1"/>
          </p:nvPr>
        </p:nvSpPr>
        <p:spPr>
          <a:xfrm>
            <a:off x="457200" y="1676400"/>
            <a:ext cx="8229600" cy="4449763"/>
          </a:xfrm>
        </p:spPr>
        <p:txBody>
          <a:bodyPr/>
          <a:lstStyle/>
          <a:p>
            <a:pPr>
              <a:lnSpc>
                <a:spcPct val="90000"/>
              </a:lnSpc>
            </a:pPr>
            <a:r>
              <a:rPr lang="en-US" sz="2000" dirty="0" smtClean="0">
                <a:latin typeface="Times New Roman" pitchFamily="18" charset="0"/>
                <a:cs typeface="Times New Roman" pitchFamily="18" charset="0"/>
              </a:rPr>
              <a:t>As you can tell the new label is much more compact.</a:t>
            </a:r>
          </a:p>
          <a:p>
            <a:pPr>
              <a:lnSpc>
                <a:spcPct val="90000"/>
              </a:lnSpc>
            </a:pPr>
            <a:r>
              <a:rPr lang="en-US" sz="2000" dirty="0" smtClean="0">
                <a:latin typeface="Times New Roman" pitchFamily="18" charset="0"/>
                <a:cs typeface="Times New Roman" pitchFamily="18" charset="0"/>
              </a:rPr>
              <a:t>It also seems like there is quite a bit less information on the new label.</a:t>
            </a:r>
          </a:p>
          <a:p>
            <a:pPr>
              <a:lnSpc>
                <a:spcPct val="90000"/>
              </a:lnSpc>
            </a:pPr>
            <a:r>
              <a:rPr lang="en-US" sz="2000" dirty="0" smtClean="0">
                <a:latin typeface="Times New Roman" pitchFamily="18" charset="0"/>
                <a:cs typeface="Times New Roman" pitchFamily="18" charset="0"/>
              </a:rPr>
              <a:t>You will see that all the old information is still there, but in a new form.</a:t>
            </a:r>
          </a:p>
          <a:p>
            <a:pPr>
              <a:lnSpc>
                <a:spcPct val="90000"/>
              </a:lnSpc>
            </a:pPr>
            <a:r>
              <a:rPr lang="en-US" sz="2000" dirty="0" smtClean="0">
                <a:latin typeface="Times New Roman" pitchFamily="18" charset="0"/>
                <a:cs typeface="Times New Roman" pitchFamily="18" charset="0"/>
              </a:rPr>
              <a:t>The K and the T refer you back to the guide folder (formerly referred to as the DUMMY folder) for all information about the file.</a:t>
            </a:r>
          </a:p>
          <a:p>
            <a:pPr>
              <a:lnSpc>
                <a:spcPct val="90000"/>
              </a:lnSpc>
            </a:pPr>
            <a:r>
              <a:rPr lang="en-US" sz="2000" dirty="0" smtClean="0">
                <a:latin typeface="Times New Roman" pitchFamily="18" charset="0"/>
                <a:cs typeface="Times New Roman" pitchFamily="18" charset="0"/>
              </a:rPr>
              <a:t>Managers can add to these labels but this is the minimum requirement from ARIMS. The majority of information about the files is on the file guide.</a:t>
            </a:r>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xmlns="" val="22439762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8229600" cy="659423"/>
          </a:xfrm>
        </p:spPr>
        <p:txBody>
          <a:bodyPr/>
          <a:lstStyle/>
          <a:p>
            <a:r>
              <a:rPr lang="en-US" dirty="0" smtClean="0">
                <a:cs typeface="Times New Roman" pitchFamily="18" charset="0"/>
              </a:rPr>
              <a:t>ARIMS DFAC Labeling</a:t>
            </a:r>
          </a:p>
        </p:txBody>
      </p:sp>
      <p:sp>
        <p:nvSpPr>
          <p:cNvPr id="79875" name="Rectangle 3"/>
          <p:cNvSpPr>
            <a:spLocks noGrp="1" noChangeArrowheads="1"/>
          </p:cNvSpPr>
          <p:nvPr>
            <p:ph idx="1"/>
          </p:nvPr>
        </p:nvSpPr>
        <p:spPr>
          <a:xfrm>
            <a:off x="457200" y="1336431"/>
            <a:ext cx="8229600" cy="5064369"/>
          </a:xfrm>
        </p:spPr>
        <p:txBody>
          <a:bodyPr/>
          <a:lstStyle/>
          <a:p>
            <a:pPr algn="ctr">
              <a:buFont typeface="Wingdings" pitchFamily="2" charset="2"/>
              <a:buNone/>
            </a:pPr>
            <a:r>
              <a:rPr lang="en-US" sz="2000" u="sng" dirty="0" smtClean="0">
                <a:latin typeface="Times New Roman" pitchFamily="18" charset="0"/>
                <a:cs typeface="Times New Roman" pitchFamily="18" charset="0"/>
              </a:rPr>
              <a:t>FILE IDENTIFICATION</a:t>
            </a:r>
          </a:p>
          <a:p>
            <a:r>
              <a:rPr lang="en-US" sz="2000" b="0" dirty="0" smtClean="0">
                <a:latin typeface="Times New Roman" pitchFamily="18" charset="0"/>
                <a:cs typeface="Times New Roman" pitchFamily="18" charset="0"/>
              </a:rPr>
              <a:t>File guide labeling</a:t>
            </a:r>
          </a:p>
          <a:p>
            <a:pPr>
              <a:buFont typeface="Wingdings" pitchFamily="2" charset="2"/>
              <a:buNone/>
            </a:pPr>
            <a:endParaRPr lang="en-US" sz="2000" b="0" dirty="0" smtClean="0">
              <a:latin typeface="Times New Roman" pitchFamily="18" charset="0"/>
              <a:cs typeface="Times New Roman" pitchFamily="18" charset="0"/>
            </a:endParaRPr>
          </a:p>
          <a:p>
            <a:pPr>
              <a:buFont typeface="Wingdings" pitchFamily="2" charset="2"/>
              <a:buNone/>
            </a:pPr>
            <a:r>
              <a:rPr lang="en-US" sz="2000" b="0" dirty="0" smtClean="0">
                <a:latin typeface="Times New Roman" pitchFamily="18" charset="0"/>
                <a:cs typeface="Times New Roman" pitchFamily="18" charset="0"/>
              </a:rPr>
              <a:t>    All required information on the label</a:t>
            </a:r>
          </a:p>
          <a:p>
            <a:pPr>
              <a:buFont typeface="Wingdings" pitchFamily="2" charset="2"/>
              <a:buNone/>
            </a:pPr>
            <a:endParaRPr lang="en-US" sz="2000" b="0" dirty="0" smtClean="0">
              <a:latin typeface="Times New Roman" pitchFamily="18" charset="0"/>
              <a:cs typeface="Times New Roman" pitchFamily="18" charset="0"/>
            </a:endParaRPr>
          </a:p>
          <a:p>
            <a:r>
              <a:rPr lang="en-US" sz="2000" b="0" dirty="0" smtClean="0">
                <a:latin typeface="Times New Roman" pitchFamily="18" charset="0"/>
                <a:cs typeface="Times New Roman" pitchFamily="18" charset="0"/>
              </a:rPr>
              <a:t>Folder labeling</a:t>
            </a:r>
          </a:p>
          <a:p>
            <a:pPr>
              <a:buFont typeface="Wingdings" pitchFamily="2" charset="2"/>
              <a:buNone/>
            </a:pPr>
            <a:r>
              <a:rPr lang="en-US" sz="2000" b="0" dirty="0" smtClean="0">
                <a:latin typeface="Times New Roman" pitchFamily="18" charset="0"/>
                <a:cs typeface="Times New Roman" pitchFamily="18" charset="0"/>
              </a:rPr>
              <a:t>    </a:t>
            </a:r>
          </a:p>
          <a:p>
            <a:pPr>
              <a:buFont typeface="Wingdings" pitchFamily="2" charset="2"/>
              <a:buNone/>
            </a:pPr>
            <a:r>
              <a:rPr lang="en-US" sz="2000" b="0" dirty="0" smtClean="0">
                <a:latin typeface="Times New Roman" pitchFamily="18" charset="0"/>
                <a:cs typeface="Times New Roman" pitchFamily="18" charset="0"/>
              </a:rPr>
              <a:t>    Only the information needed to identify and retrieve</a:t>
            </a:r>
          </a:p>
          <a:p>
            <a:pPr>
              <a:buFont typeface="Wingdings" pitchFamily="2" charset="2"/>
              <a:buNone/>
            </a:pPr>
            <a:endParaRPr lang="en-US" u="sng" dirty="0" smtClean="0"/>
          </a:p>
        </p:txBody>
      </p:sp>
    </p:spTree>
    <p:extLst>
      <p:ext uri="{BB962C8B-B14F-4D97-AF65-F5344CB8AC3E}">
        <p14:creationId xmlns:p14="http://schemas.microsoft.com/office/powerpoint/2010/main" xmlns="" val="5608087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641824" y="107667"/>
            <a:ext cx="3860351" cy="523220"/>
          </a:xfrm>
        </p:spPr>
        <p:txBody>
          <a:bodyPr/>
          <a:lstStyle/>
          <a:p>
            <a:r>
              <a:rPr lang="en-US" dirty="0" smtClean="0">
                <a:cs typeface="Times New Roman" pitchFamily="18" charset="0"/>
              </a:rPr>
              <a:t>ARIMS DFAC Labeling</a:t>
            </a:r>
          </a:p>
        </p:txBody>
      </p:sp>
      <p:sp>
        <p:nvSpPr>
          <p:cNvPr id="80899" name="Rectangle 3"/>
          <p:cNvSpPr>
            <a:spLocks noGrp="1" noChangeArrowheads="1"/>
          </p:cNvSpPr>
          <p:nvPr>
            <p:ph idx="1"/>
          </p:nvPr>
        </p:nvSpPr>
        <p:spPr/>
        <p:txBody>
          <a:bodyPr/>
          <a:lstStyle/>
          <a:p>
            <a:pPr>
              <a:lnSpc>
                <a:spcPct val="90000"/>
              </a:lnSpc>
            </a:pPr>
            <a:r>
              <a:rPr lang="en-US" sz="2000" dirty="0" smtClean="0">
                <a:latin typeface="Times New Roman" pitchFamily="18" charset="0"/>
                <a:cs typeface="Times New Roman" pitchFamily="18" charset="0"/>
              </a:rPr>
              <a:t>The Guide label should contain the information listed below:</a:t>
            </a:r>
          </a:p>
          <a:p>
            <a:pPr>
              <a:lnSpc>
                <a:spcPct val="90000"/>
              </a:lnSpc>
              <a:buFont typeface="Wingdings" pitchFamily="2" charset="2"/>
              <a:buNone/>
            </a:pPr>
            <a:endParaRPr lang="en-US" sz="2000" dirty="0" smtClean="0">
              <a:latin typeface="Times New Roman" pitchFamily="18" charset="0"/>
              <a:cs typeface="Times New Roman" pitchFamily="18" charset="0"/>
            </a:endParaRPr>
          </a:p>
          <a:p>
            <a:pPr>
              <a:lnSpc>
                <a:spcPct val="90000"/>
              </a:lnSpc>
            </a:pPr>
            <a:r>
              <a:rPr lang="en-US" sz="2000" b="0" dirty="0" smtClean="0">
                <a:solidFill>
                  <a:srgbClr val="000000"/>
                </a:solidFill>
                <a:latin typeface="Times New Roman" pitchFamily="18" charset="0"/>
                <a:cs typeface="Times New Roman" pitchFamily="18" charset="0"/>
              </a:rPr>
              <a:t>Privacy Act # N/A              Event Driven  No</a:t>
            </a:r>
          </a:p>
          <a:p>
            <a:pPr>
              <a:lnSpc>
                <a:spcPct val="90000"/>
              </a:lnSpc>
            </a:pPr>
            <a:r>
              <a:rPr lang="en-US" sz="2000" b="0" dirty="0" smtClean="0">
                <a:solidFill>
                  <a:srgbClr val="000000"/>
                </a:solidFill>
                <a:latin typeface="Times New Roman" pitchFamily="18" charset="0"/>
                <a:cs typeface="Times New Roman" pitchFamily="18" charset="0"/>
              </a:rPr>
              <a:t>Production Schedules (1-15)</a:t>
            </a:r>
          </a:p>
          <a:p>
            <a:pPr>
              <a:lnSpc>
                <a:spcPct val="90000"/>
              </a:lnSpc>
            </a:pPr>
            <a:r>
              <a:rPr lang="en-US" sz="2000" b="0" dirty="0" smtClean="0">
                <a:solidFill>
                  <a:srgbClr val="000000"/>
                </a:solidFill>
                <a:latin typeface="Times New Roman" pitchFamily="18" charset="0"/>
                <a:cs typeface="Times New Roman" pitchFamily="18" charset="0"/>
              </a:rPr>
              <a:t>Disposition Authority N1-AU-00-15      </a:t>
            </a:r>
          </a:p>
          <a:p>
            <a:pPr>
              <a:lnSpc>
                <a:spcPct val="90000"/>
              </a:lnSpc>
            </a:pPr>
            <a:r>
              <a:rPr lang="en-US" sz="2000" b="0" dirty="0" smtClean="0">
                <a:solidFill>
                  <a:srgbClr val="000000"/>
                </a:solidFill>
                <a:latin typeface="Times New Roman" pitchFamily="18" charset="0"/>
                <a:cs typeface="Times New Roman" pitchFamily="18" charset="0"/>
              </a:rPr>
              <a:t>Additional Disposition Authority  </a:t>
            </a:r>
          </a:p>
          <a:p>
            <a:pPr>
              <a:lnSpc>
                <a:spcPct val="90000"/>
              </a:lnSpc>
            </a:pPr>
            <a:r>
              <a:rPr lang="en-US" sz="2000" b="0" dirty="0" smtClean="0">
                <a:solidFill>
                  <a:srgbClr val="000000"/>
                </a:solidFill>
                <a:latin typeface="Times New Roman" pitchFamily="18" charset="0"/>
                <a:cs typeface="Times New Roman" pitchFamily="18" charset="0"/>
              </a:rPr>
              <a:t>Record # 30-22d      Record Type   Keep</a:t>
            </a:r>
          </a:p>
          <a:p>
            <a:pPr>
              <a:lnSpc>
                <a:spcPct val="90000"/>
              </a:lnSpc>
            </a:pPr>
            <a:r>
              <a:rPr lang="en-US" sz="2000" b="0" dirty="0" smtClean="0">
                <a:solidFill>
                  <a:srgbClr val="000000"/>
                </a:solidFill>
                <a:latin typeface="Times New Roman" pitchFamily="18" charset="0"/>
                <a:cs typeface="Times New Roman" pitchFamily="18" charset="0"/>
              </a:rPr>
              <a:t>Permanent Record No      Duration   1 yr.   </a:t>
            </a:r>
          </a:p>
          <a:p>
            <a:pPr>
              <a:lnSpc>
                <a:spcPct val="90000"/>
              </a:lnSpc>
            </a:pPr>
            <a:r>
              <a:rPr lang="en-US" sz="2000" b="0" dirty="0" smtClean="0">
                <a:solidFill>
                  <a:srgbClr val="000000"/>
                </a:solidFill>
                <a:latin typeface="Times New Roman" pitchFamily="18" charset="0"/>
                <a:cs typeface="Times New Roman" pitchFamily="18" charset="0"/>
              </a:rPr>
              <a:t>Directive 30-22</a:t>
            </a:r>
          </a:p>
          <a:p>
            <a:pPr>
              <a:lnSpc>
                <a:spcPct val="90000"/>
              </a:lnSpc>
            </a:pPr>
            <a:r>
              <a:rPr lang="en-US" sz="2000" b="0" dirty="0" smtClean="0">
                <a:solidFill>
                  <a:srgbClr val="000000"/>
                </a:solidFill>
                <a:latin typeface="Times New Roman" pitchFamily="18" charset="0"/>
                <a:cs typeface="Times New Roman" pitchFamily="18" charset="0"/>
              </a:rPr>
              <a:t>Year Type FY09           Calendar Type NOV 08</a:t>
            </a:r>
          </a:p>
          <a:p>
            <a:pPr>
              <a:lnSpc>
                <a:spcPct val="90000"/>
              </a:lnSpc>
              <a:buFont typeface="Wingdings" pitchFamily="2" charset="2"/>
              <a:buNone/>
            </a:pPr>
            <a:endParaRPr lang="en-US" dirty="0" smtClean="0"/>
          </a:p>
        </p:txBody>
      </p:sp>
    </p:spTree>
    <p:extLst>
      <p:ext uri="{BB962C8B-B14F-4D97-AF65-F5344CB8AC3E}">
        <p14:creationId xmlns:p14="http://schemas.microsoft.com/office/powerpoint/2010/main" xmlns="" val="35031786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142762" y="-72598"/>
            <a:ext cx="2858475" cy="830997"/>
          </a:xfrm>
        </p:spPr>
        <p:txBody>
          <a:bodyPr/>
          <a:lstStyle/>
          <a:p>
            <a:r>
              <a:rPr lang="en-US" sz="2400" dirty="0" smtClean="0">
                <a:cs typeface="Times New Roman" pitchFamily="18" charset="0"/>
              </a:rPr>
              <a:t>ARIMS </a:t>
            </a:r>
            <a:br>
              <a:rPr lang="en-US" sz="2400" dirty="0" smtClean="0">
                <a:cs typeface="Times New Roman" pitchFamily="18" charset="0"/>
              </a:rPr>
            </a:br>
            <a:r>
              <a:rPr lang="en-US" sz="2400" dirty="0" smtClean="0">
                <a:cs typeface="Times New Roman" pitchFamily="18" charset="0"/>
              </a:rPr>
              <a:t> Container Labeling</a:t>
            </a:r>
          </a:p>
        </p:txBody>
      </p:sp>
      <p:sp>
        <p:nvSpPr>
          <p:cNvPr id="81923" name="Rectangle 3"/>
          <p:cNvSpPr>
            <a:spLocks noGrp="1" noChangeArrowheads="1"/>
          </p:cNvSpPr>
          <p:nvPr>
            <p:ph idx="1"/>
          </p:nvPr>
        </p:nvSpPr>
        <p:spPr>
          <a:xfrm>
            <a:off x="457200" y="1274885"/>
            <a:ext cx="8229600" cy="5049715"/>
          </a:xfrm>
        </p:spPr>
        <p:txBody>
          <a:bodyPr/>
          <a:lstStyle/>
          <a:p>
            <a:pPr>
              <a:lnSpc>
                <a:spcPct val="90000"/>
              </a:lnSpc>
            </a:pPr>
            <a:r>
              <a:rPr lang="en-US" sz="2000" dirty="0" smtClean="0">
                <a:latin typeface="Times New Roman" pitchFamily="18" charset="0"/>
                <a:cs typeface="Times New Roman" pitchFamily="18" charset="0"/>
              </a:rPr>
              <a:t>Filing cabinets or vehicles should be clearly labeled.</a:t>
            </a:r>
          </a:p>
          <a:p>
            <a:pPr>
              <a:lnSpc>
                <a:spcPct val="90000"/>
              </a:lnSpc>
            </a:pPr>
            <a:r>
              <a:rPr lang="en-US" sz="2000" dirty="0" smtClean="0">
                <a:latin typeface="Times New Roman" pitchFamily="18" charset="0"/>
                <a:cs typeface="Times New Roman" pitchFamily="18" charset="0"/>
              </a:rPr>
              <a:t>Identify on labels contents of each file drawer or vehicle.</a:t>
            </a:r>
          </a:p>
          <a:p>
            <a:pPr>
              <a:lnSpc>
                <a:spcPct val="90000"/>
              </a:lnSpc>
            </a:pPr>
            <a:r>
              <a:rPr lang="en-US" sz="2000" dirty="0" smtClean="0">
                <a:latin typeface="Times New Roman" pitchFamily="18" charset="0"/>
                <a:cs typeface="Times New Roman" pitchFamily="18" charset="0"/>
              </a:rPr>
              <a:t>Labels should correspond with file guides.</a:t>
            </a:r>
          </a:p>
          <a:p>
            <a:pPr>
              <a:lnSpc>
                <a:spcPct val="90000"/>
              </a:lnSpc>
            </a:pPr>
            <a:r>
              <a:rPr lang="en-US" sz="2000" dirty="0" smtClean="0">
                <a:latin typeface="Times New Roman" pitchFamily="18" charset="0"/>
                <a:cs typeface="Times New Roman" pitchFamily="18" charset="0"/>
              </a:rPr>
              <a:t>Minimum information required.</a:t>
            </a:r>
          </a:p>
          <a:p>
            <a:pPr>
              <a:lnSpc>
                <a:spcPct val="90000"/>
              </a:lnSpc>
            </a:pPr>
            <a:endParaRPr lang="en-US" sz="2000" dirty="0" smtClean="0">
              <a:latin typeface="Times New Roman" pitchFamily="18" charset="0"/>
              <a:cs typeface="Times New Roman" pitchFamily="18" charset="0"/>
            </a:endParaRPr>
          </a:p>
          <a:p>
            <a:pPr>
              <a:lnSpc>
                <a:spcPct val="90000"/>
              </a:lnSpc>
              <a:buFont typeface="Wingdings" pitchFamily="2" charset="2"/>
              <a:buNone/>
            </a:pPr>
            <a:r>
              <a:rPr lang="en-US" sz="2000" dirty="0" smtClean="0">
                <a:solidFill>
                  <a:srgbClr val="000000"/>
                </a:solidFill>
                <a:latin typeface="Times New Roman" pitchFamily="18" charset="0"/>
                <a:cs typeface="Times New Roman" pitchFamily="18" charset="0"/>
              </a:rPr>
              <a:t>K: 6 MONTH ACTIVE FILES     (FYXX)</a:t>
            </a:r>
            <a:endParaRPr lang="en-US" sz="2000" b="0" dirty="0" smtClean="0">
              <a:solidFill>
                <a:srgbClr val="000000"/>
              </a:solidFill>
              <a:latin typeface="Times New Roman" pitchFamily="18" charset="0"/>
              <a:cs typeface="Times New Roman" pitchFamily="18" charset="0"/>
            </a:endParaRPr>
          </a:p>
          <a:p>
            <a:pPr>
              <a:lnSpc>
                <a:spcPct val="90000"/>
              </a:lnSpc>
              <a:buFont typeface="Wingdings" pitchFamily="2" charset="2"/>
              <a:buNone/>
            </a:pPr>
            <a:r>
              <a:rPr lang="en-US" sz="2000" b="0" dirty="0" smtClean="0">
                <a:solidFill>
                  <a:srgbClr val="000000"/>
                </a:solidFill>
                <a:latin typeface="Times New Roman" pitchFamily="18" charset="0"/>
                <a:cs typeface="Times New Roman" pitchFamily="18" charset="0"/>
              </a:rPr>
              <a:t>30-22d    Dining facility operations</a:t>
            </a:r>
          </a:p>
          <a:p>
            <a:pPr>
              <a:lnSpc>
                <a:spcPct val="90000"/>
              </a:lnSpc>
              <a:buFont typeface="Wingdings" pitchFamily="2" charset="2"/>
              <a:buNone/>
            </a:pPr>
            <a:r>
              <a:rPr lang="en-US" sz="2000" b="0" dirty="0" smtClean="0">
                <a:solidFill>
                  <a:srgbClr val="000000"/>
                </a:solidFill>
                <a:latin typeface="Times New Roman" pitchFamily="18" charset="0"/>
                <a:cs typeface="Times New Roman" pitchFamily="18" charset="0"/>
              </a:rPr>
              <a:t>30-22h    Ration request, issue, delivery,</a:t>
            </a:r>
          </a:p>
          <a:p>
            <a:pPr>
              <a:lnSpc>
                <a:spcPct val="90000"/>
              </a:lnSpc>
              <a:buFont typeface="Wingdings" pitchFamily="2" charset="2"/>
              <a:buNone/>
            </a:pPr>
            <a:r>
              <a:rPr lang="en-US" sz="2000" b="0" dirty="0" smtClean="0">
                <a:solidFill>
                  <a:srgbClr val="000000"/>
                </a:solidFill>
                <a:latin typeface="Times New Roman" pitchFamily="18" charset="0"/>
                <a:cs typeface="Times New Roman" pitchFamily="18" charset="0"/>
              </a:rPr>
              <a:t>               and account status files</a:t>
            </a:r>
          </a:p>
          <a:p>
            <a:pPr>
              <a:lnSpc>
                <a:spcPct val="90000"/>
              </a:lnSpc>
              <a:buFont typeface="Wingdings" pitchFamily="2" charset="2"/>
              <a:buNone/>
            </a:pPr>
            <a:endParaRPr lang="en-US" dirty="0" smtClean="0"/>
          </a:p>
        </p:txBody>
      </p:sp>
    </p:spTree>
    <p:extLst>
      <p:ext uri="{BB962C8B-B14F-4D97-AF65-F5344CB8AC3E}">
        <p14:creationId xmlns:p14="http://schemas.microsoft.com/office/powerpoint/2010/main" xmlns="" val="12802806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3701A1C78B454C9B47D9E7D430371C" ma:contentTypeVersion="1" ma:contentTypeDescription="Create a new document." ma:contentTypeScope="" ma:versionID="d3bc60409ccb6593f7110dcf1ba89a57">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08EB1CA-3018-4D24-A387-078A29A5B98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s>
</ds:datastoreItem>
</file>

<file path=customXml/itemProps2.xml><?xml version="1.0" encoding="utf-8"?>
<ds:datastoreItem xmlns:ds="http://schemas.openxmlformats.org/officeDocument/2006/customXml" ds:itemID="{832748CB-05E0-4E6A-9AA4-1D8E167F594C}">
  <ds:schemaRefs>
    <ds:schemaRef ds:uri="http://schemas.microsoft.com/sharepoint/v3/contenttype/forms"/>
  </ds:schemaRefs>
</ds:datastoreItem>
</file>

<file path=customXml/itemProps3.xml><?xml version="1.0" encoding="utf-8"?>
<ds:datastoreItem xmlns:ds="http://schemas.openxmlformats.org/officeDocument/2006/customXml" ds:itemID="{789CD48D-5A4D-4D4F-8C13-014F6585E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18322</TotalTime>
  <Words>2397</Words>
  <Application>Microsoft Office PowerPoint</Application>
  <PresentationFormat>On-screen Show (4:3)</PresentationFormat>
  <Paragraphs>216</Paragraphs>
  <Slides>22</Slides>
  <Notes>8</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16_Default Design</vt:lpstr>
      <vt:lpstr>17_Default Design</vt:lpstr>
      <vt:lpstr>Slide 1</vt:lpstr>
      <vt:lpstr>Army Record Information Management System (ARIMS)</vt:lpstr>
      <vt:lpstr>ARIMS </vt:lpstr>
      <vt:lpstr>ARIMS   Labeling and Disposition</vt:lpstr>
      <vt:lpstr>ARIMS  Labeling and Disposition</vt:lpstr>
      <vt:lpstr>ARIMS DFAC Labeling</vt:lpstr>
      <vt:lpstr>ARIMS DFAC Labeling</vt:lpstr>
      <vt:lpstr>ARIMS DFAC Labeling</vt:lpstr>
      <vt:lpstr>ARIMS   Container Labeling</vt:lpstr>
      <vt:lpstr>What is ARIMS?</vt:lpstr>
      <vt:lpstr>Major Changes</vt:lpstr>
      <vt:lpstr>Other Important Information</vt:lpstr>
      <vt:lpstr>Navigate through the ARIMS Site to make labels.</vt:lpstr>
      <vt:lpstr>Record Instructions</vt:lpstr>
      <vt:lpstr>Use ARIMS to create your labels for your files and your container.</vt:lpstr>
      <vt:lpstr>Old Labels vs. New Labels</vt:lpstr>
      <vt:lpstr>ARIMS DFAC Disposition</vt:lpstr>
      <vt:lpstr>ARIMS and DFAC</vt:lpstr>
      <vt:lpstr>ARIMS  DFAC Disposition</vt:lpstr>
      <vt:lpstr>ARIMS Guide to Army Record Keeping</vt:lpstr>
      <vt:lpstr>ARIMS Website</vt:lpstr>
      <vt:lpstr>                     </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roland.thompson1</dc:creator>
  <cp:lastModifiedBy>walter.moore1</cp:lastModifiedBy>
  <cp:revision>1729</cp:revision>
  <dcterms:created xsi:type="dcterms:W3CDTF">2009-03-02T18:35:49Z</dcterms:created>
  <dcterms:modified xsi:type="dcterms:W3CDTF">2013-02-26T15:31:50Z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0x010100DA3701A1C78B454C9B47D9E7D430371C</vt:lpwstr>
  </property>
</Properties>
</file>