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383" r:id="rId2"/>
    <p:sldId id="396" r:id="rId3"/>
    <p:sldId id="399" r:id="rId4"/>
    <p:sldId id="400" r:id="rId5"/>
    <p:sldId id="401" r:id="rId6"/>
    <p:sldId id="402" r:id="rId7"/>
    <p:sldId id="405" r:id="rId8"/>
    <p:sldId id="403" r:id="rId9"/>
    <p:sldId id="406" r:id="rId10"/>
  </p:sldIdLst>
  <p:sldSz cx="9144000" cy="6858000" type="screen4x3"/>
  <p:notesSz cx="6994525" cy="92789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1C77"/>
    <a:srgbClr val="000066"/>
    <a:srgbClr val="FFCC66"/>
    <a:srgbClr val="FF0000"/>
    <a:srgbClr val="003366"/>
    <a:srgbClr val="FF3300"/>
    <a:srgbClr val="000099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75" d="100"/>
          <a:sy n="75" d="100"/>
        </p:scale>
        <p:origin x="-708" y="-84"/>
      </p:cViewPr>
      <p:guideLst>
        <p:guide orient="horz" pos="27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42"/>
    </p:cViewPr>
  </p:sorterViewPr>
  <p:notesViewPr>
    <p:cSldViewPr>
      <p:cViewPr>
        <p:scale>
          <a:sx n="100" d="100"/>
          <a:sy n="100" d="100"/>
        </p:scale>
        <p:origin x="-1584" y="1092"/>
      </p:cViewPr>
      <p:guideLst>
        <p:guide orient="horz" pos="2922"/>
        <p:guide pos="22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6403A8-BB2E-4D67-A545-B3718B4554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77" tIns="46490" rIns="92977" bIns="46490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0537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77" tIns="46490" rIns="92977" bIns="46490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6338" y="695325"/>
            <a:ext cx="4641850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6900"/>
            <a:ext cx="5130800" cy="417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77" tIns="46490" rIns="92977" bIns="464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5388"/>
            <a:ext cx="3030538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77" tIns="46490" rIns="92977" bIns="46490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5388"/>
            <a:ext cx="3030537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77" tIns="46490" rIns="92977" bIns="46490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F70FE6C0-99E5-4EE8-9CE8-6502B38D8E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755C10-AF3B-47EE-8319-A44C4B71ED70}" type="slidenum">
              <a:rPr lang="en-US"/>
              <a:pPr/>
              <a:t>2</a:t>
            </a:fld>
            <a:endParaRPr lang="en-US"/>
          </a:p>
        </p:txBody>
      </p:sp>
      <p:sp>
        <p:nvSpPr>
          <p:cNvPr id="338946" name="Rectangle 4098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5863" y="701675"/>
            <a:ext cx="4622800" cy="34671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38947" name="Rectangle 4099"/>
          <p:cNvSpPr>
            <a:spLocks noChangeArrowheads="1"/>
          </p:cNvSpPr>
          <p:nvPr>
            <p:ph type="body" idx="1"/>
          </p:nvPr>
        </p:nvSpPr>
        <p:spPr bwMode="auto">
          <a:xfrm>
            <a:off x="931863" y="4406900"/>
            <a:ext cx="5130800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•"/>
            </a:pPr>
            <a:endParaRPr 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405F6F-8B38-4BA2-A6DC-88D50B4EFF27}" type="slidenum">
              <a:rPr lang="en-US"/>
              <a:pPr/>
              <a:t>3</a:t>
            </a:fld>
            <a:endParaRPr lang="en-US"/>
          </a:p>
        </p:txBody>
      </p:sp>
      <p:sp>
        <p:nvSpPr>
          <p:cNvPr id="3594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5863" y="701675"/>
            <a:ext cx="4622800" cy="3467100"/>
          </a:xfrm>
          <a:ln w="12700" cap="flat">
            <a:solidFill>
              <a:schemeClr val="tx1"/>
            </a:solidFill>
          </a:ln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2133600"/>
            <a:ext cx="5334000" cy="1828800"/>
          </a:xfrm>
        </p:spPr>
        <p:txBody>
          <a:bodyPr/>
          <a:lstStyle>
            <a:lvl1pPr>
              <a:defRPr sz="4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 rot="-10800000">
            <a:off x="990600" y="6400800"/>
            <a:ext cx="6553200" cy="76200"/>
          </a:xfrm>
          <a:prstGeom prst="rect">
            <a:avLst/>
          </a:prstGeom>
          <a:solidFill>
            <a:srgbClr val="1D1D7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-10800000">
            <a:off x="381000" y="1295400"/>
            <a:ext cx="8382000" cy="76200"/>
          </a:xfrm>
          <a:prstGeom prst="rect">
            <a:avLst/>
          </a:prstGeom>
          <a:solidFill>
            <a:srgbClr val="1D1D7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867400"/>
            <a:ext cx="1076325" cy="819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4112" name="Picture 16" descr="food_service_crest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352550" cy="1290638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04800"/>
            <a:ext cx="693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-10800000">
            <a:off x="381000" y="1371600"/>
            <a:ext cx="8382000" cy="76200"/>
          </a:xfrm>
          <a:prstGeom prst="rect">
            <a:avLst/>
          </a:prstGeom>
          <a:solidFill>
            <a:srgbClr val="1D1D7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48600" y="5867400"/>
            <a:ext cx="1076325" cy="819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3091" name="Rectangle 19"/>
          <p:cNvSpPr>
            <a:spLocks noChangeArrowheads="1"/>
          </p:cNvSpPr>
          <p:nvPr/>
        </p:nvSpPr>
        <p:spPr bwMode="auto">
          <a:xfrm rot="-10800000">
            <a:off x="990600" y="6400800"/>
            <a:ext cx="6553200" cy="76200"/>
          </a:xfrm>
          <a:prstGeom prst="rect">
            <a:avLst/>
          </a:prstGeom>
          <a:solidFill>
            <a:srgbClr val="1D1D7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092" name="Picture 20" descr="food_service_crest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0"/>
            <a:ext cx="1352550" cy="12906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971800" y="2133600"/>
            <a:ext cx="5334000" cy="2438400"/>
          </a:xfrm>
        </p:spPr>
        <p:txBody>
          <a:bodyPr/>
          <a:lstStyle/>
          <a:p>
            <a:r>
              <a:rPr lang="en-US"/>
              <a:t>Dining Facility Inventory Management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1628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sz="3200">
                <a:solidFill>
                  <a:srgbClr val="000066"/>
                </a:solidFill>
              </a:rPr>
              <a:t>Inventory Objective Value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3379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3434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/>
              <a:t>Last Month’s Earnings:		$60,000.00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/>
              <a:t>Divide by Last Month’s                                                      Number of Operational Days:		</a:t>
            </a:r>
            <a:r>
              <a:rPr lang="en-US" u="sng"/>
              <a:t>	   30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/>
              <a:t>Equals (Average Daily Earnings):	$ 2,000.00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/>
              <a:t>Times Target Days of Inventory	</a:t>
            </a:r>
            <a:r>
              <a:rPr lang="en-US" u="sng"/>
              <a:t>X             6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/>
              <a:t>Inventory Objective			$12,000.00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1628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sz="3200">
                <a:solidFill>
                  <a:srgbClr val="000066"/>
                </a:solidFill>
              </a:rPr>
              <a:t>Surplus Inventory Value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3434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/>
              <a:t>Last Month’s Ending Inventory:	$20,000.00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/>
              <a:t>Minus Inventory Objective Value:	</a:t>
            </a:r>
            <a:r>
              <a:rPr lang="en-US" sz="2000" u="sng"/>
              <a:t>$12,000.00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/>
              <a:t>Equals Surplus Inventory Value	$  8,000.00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en-US" sz="2000"/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/>
              <a:t>DSS Notes: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800"/>
              <a:t>If the dining facility was not open the previous month, the inventory value (EOM inventory) will show as a surplus.  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800"/>
              <a:t>If the dining facility had less than 100 average lunch headcount for the previous month, the inventory objective is increased by 25%.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Reducing Surplus Inventory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it over a period of months time.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Don’t start running out of food.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Must first establish good menu planning, ordering and inventory control procedures.</a:t>
            </a:r>
          </a:p>
          <a:p>
            <a:endParaRPr lang="en-US"/>
          </a:p>
          <a:p>
            <a:r>
              <a:rPr lang="en-US" u="sng"/>
              <a:t>Key First Step</a:t>
            </a:r>
            <a:r>
              <a:rPr lang="en-US"/>
              <a:t>:  Establish a Cycle Menu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 Menu is the central management document around which the whole food service operation revolves.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 Cycle Menu is a menu for a certain number of days or weeks that is repeated after a set amount of time.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Accounting Period – 1 Month.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Inventory Control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Date all food items with date received.</a:t>
            </a:r>
          </a:p>
          <a:p>
            <a:r>
              <a:rPr lang="en-US"/>
              <a:t>Check dates in ration storage areas on a routine basis to determine if they are being used within a 6-day period.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Food may no longer be on the Cycle Menu.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Food may have limited use on the Cycle Menu.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SPV ordering sizes too big.  Be careful about reducing Prime Vendor Package sizes ($$$=Distribution Fees).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DFAC orders rations without checking:</a:t>
            </a:r>
          </a:p>
          <a:p>
            <a:pPr lvl="2">
              <a:buFont typeface="Wingdings" pitchFamily="2" charset="2"/>
              <a:buChar char="v"/>
            </a:pPr>
            <a:r>
              <a:rPr lang="en-US"/>
              <a:t>BOH</a:t>
            </a:r>
          </a:p>
          <a:p>
            <a:pPr lvl="2">
              <a:buFont typeface="Wingdings" pitchFamily="2" charset="2"/>
              <a:buChar char="v"/>
            </a:pPr>
            <a:r>
              <a:rPr lang="en-US"/>
              <a:t>Due-ins</a:t>
            </a:r>
          </a:p>
          <a:p>
            <a:pPr lvl="2">
              <a:buFont typeface="Wingdings" pitchFamily="2" charset="2"/>
              <a:buChar char="v"/>
            </a:pPr>
            <a:r>
              <a:rPr lang="en-US"/>
              <a:t>Due-outs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Inventory Control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Use automated (EXCEL) Disposition of Subsistence to track food items over a menu cycle or month’s time.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Start tracking next month.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Look at a previous accounting period. Use: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v"/>
            </a:pPr>
            <a:r>
              <a:rPr lang="en-US"/>
              <a:t>Monthly Inventories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v"/>
            </a:pPr>
            <a:r>
              <a:rPr lang="en-US"/>
              <a:t>SPV Receipts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v"/>
            </a:pPr>
            <a:r>
              <a:rPr lang="en-US"/>
              <a:t>Kitchen Requisitions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v"/>
            </a:pPr>
            <a:r>
              <a:rPr lang="en-US"/>
              <a:t>AFMIS Disposition of Subsistence (coded A,B,C)</a:t>
            </a:r>
          </a:p>
          <a:p>
            <a:pPr>
              <a:lnSpc>
                <a:spcPct val="90000"/>
              </a:lnSpc>
            </a:pPr>
            <a:r>
              <a:rPr lang="en-US"/>
              <a:t>Determine if your running balance is set at the right level.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v"/>
            </a:pPr>
            <a:r>
              <a:rPr lang="en-US"/>
              <a:t>Too high = surplus inventory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v"/>
            </a:pPr>
            <a:r>
              <a:rPr lang="en-US"/>
              <a:t>Too low = run outs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 Level Management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Targeted Stockage Objectives</a:t>
            </a:r>
          </a:p>
          <a:p>
            <a:pPr>
              <a:lnSpc>
                <a:spcPct val="90000"/>
              </a:lnSpc>
            </a:pPr>
            <a:r>
              <a:rPr lang="en-US"/>
              <a:t>Work well with routine/daily use items (predictable movers)</a:t>
            </a:r>
          </a:p>
          <a:p>
            <a:pPr>
              <a:lnSpc>
                <a:spcPct val="90000"/>
              </a:lnSpc>
            </a:pPr>
            <a:r>
              <a:rPr lang="en-US"/>
              <a:t>Can use to establish standing orders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Set Par Levels based on: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Cycle Menu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Expected Headcount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Usage History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Everybody must be comfortable with Par Levels.</a:t>
            </a:r>
          </a:p>
          <a:p>
            <a:pPr>
              <a:lnSpc>
                <a:spcPct val="90000"/>
              </a:lnSpc>
            </a:pPr>
            <a:r>
              <a:rPr lang="en-US"/>
              <a:t>Reduced Inventory = Less Inventory work.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Ordering &amp; Inventory Control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Ordering Rations: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BOH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Due-ins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Due-outs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Par Levels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Increased Headcount = increased stockage levels.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Conduct and track weekly inventories.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Field residuals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Large quantities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Slow or non moving items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2133600"/>
            <a:ext cx="5334000" cy="2438400"/>
          </a:xfrm>
        </p:spPr>
        <p:txBody>
          <a:bodyPr/>
          <a:lstStyle/>
          <a:p>
            <a:r>
              <a:rPr lang="en-US"/>
              <a:t>Dining Facility Inventory Management</a:t>
            </a: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BoD Template">
  <a:themeElements>
    <a:clrScheme name="BoD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oD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o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O:\OFFSITE\Offsite 00\BoD Template.pot</Template>
  <TotalTime>3706</TotalTime>
  <Words>345</Words>
  <Application>Microsoft Office PowerPoint</Application>
  <PresentationFormat>On-screen Show (4:3)</PresentationFormat>
  <Paragraphs>73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Wingdings</vt:lpstr>
      <vt:lpstr>Imprint MT Shadow</vt:lpstr>
      <vt:lpstr>BoD Template</vt:lpstr>
      <vt:lpstr>Dining Facility Inventory Management</vt:lpstr>
      <vt:lpstr>Inventory Objective Value </vt:lpstr>
      <vt:lpstr>Surplus Inventory Value </vt:lpstr>
      <vt:lpstr>Reducing Surplus Inventory</vt:lpstr>
      <vt:lpstr>Inventory Control</vt:lpstr>
      <vt:lpstr>Inventory Control</vt:lpstr>
      <vt:lpstr>Par Level Management</vt:lpstr>
      <vt:lpstr>Ordering &amp; Inventory Control</vt:lpstr>
      <vt:lpstr>Dining Facility Inventory 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Dining Facility Inventory Management</dc:title>
  <dc:creator>Davis, Georgene F CW4 MIL USA TRADOC</dc:creator>
  <cp:lastModifiedBy>georgene.davis</cp:lastModifiedBy>
  <cp:revision>265</cp:revision>
  <cp:lastPrinted>2003-01-28T20:36:53Z</cp:lastPrinted>
  <dcterms:created xsi:type="dcterms:W3CDTF">2000-05-04T15:50:44Z</dcterms:created>
  <dcterms:modified xsi:type="dcterms:W3CDTF">2010-02-11T15:38:37Z</dcterms:modified>
</cp:coreProperties>
</file>